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  <p:sldId id="285" r:id="rId3"/>
    <p:sldId id="286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41" autoAdjust="0"/>
  </p:normalViewPr>
  <p:slideViewPr>
    <p:cSldViewPr snapToGrid="0" snapToObjects="1">
      <p:cViewPr>
        <p:scale>
          <a:sx n="157" d="100"/>
          <a:sy n="157" d="100"/>
        </p:scale>
        <p:origin x="-3928" y="-18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0167"/>
            <a:ext cx="8229600" cy="905715"/>
          </a:xfrm>
        </p:spPr>
        <p:txBody>
          <a:bodyPr/>
          <a:lstStyle/>
          <a:p>
            <a:r>
              <a:rPr kumimoji="1" lang="ja-JP" altLang="en-US" dirty="0" smtClean="0"/>
              <a:t>図</a:t>
            </a:r>
            <a:r>
              <a:rPr kumimoji="1" lang="en-US" altLang="ja-JP" dirty="0" smtClean="0"/>
              <a:t>10-1 </a:t>
            </a:r>
            <a:r>
              <a:rPr kumimoji="1" lang="en-US" altLang="ja-JP" dirty="0" smtClean="0"/>
              <a:t>ARCS</a:t>
            </a:r>
            <a:r>
              <a:rPr kumimoji="1" lang="ja-JP" altLang="en-US" dirty="0" smtClean="0"/>
              <a:t>モデルの４要因</a:t>
            </a:r>
            <a:endParaRPr kumimoji="1" lang="ja-JP" altLang="en-US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457200" y="1417638"/>
            <a:ext cx="8316590" cy="4693303"/>
            <a:chOff x="3540" y="5674"/>
            <a:chExt cx="5706" cy="3106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010" y="8274"/>
              <a:ext cx="1235" cy="45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注</a:t>
              </a:r>
              <a:r>
                <a:rPr kumimoji="1" lang="en-US" altLang="ja-JP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 </a:t>
              </a: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意</a:t>
              </a:r>
              <a:endParaRPr kumimoji="1" lang="en-US" altLang="ja-JP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ＭＳ ゴシック"/>
              </a:endParaRPr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4428" y="7404"/>
              <a:ext cx="1235" cy="45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連続性</a:t>
              </a:r>
              <a:endParaRPr kumimoji="1" lang="en-US" altLang="ja-JP" sz="4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ＭＳ ゴシック"/>
              </a:endParaRP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4848" y="6544"/>
              <a:ext cx="1219" cy="45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自　信</a:t>
              </a:r>
              <a:endParaRPr kumimoji="1" lang="en-US" altLang="ja-JP" sz="4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ＭＳ ゴシック"/>
              </a:endParaRP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5258" y="5674"/>
              <a:ext cx="1235" cy="45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満足感</a:t>
              </a:r>
              <a:endParaRPr kumimoji="1" lang="en-US" altLang="ja-JP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ＭＳ ゴシック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1632967">
              <a:off x="4517" y="7809"/>
              <a:ext cx="310" cy="460"/>
            </a:xfrm>
            <a:prstGeom prst="upArrow">
              <a:avLst>
                <a:gd name="adj1" fmla="val 49676"/>
                <a:gd name="adj2" fmla="val 56119"/>
              </a:avLst>
            </a:prstGeom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eaVert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4000">
                <a:latin typeface="+mn-ea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1632967">
              <a:off x="4948" y="6954"/>
              <a:ext cx="310" cy="460"/>
            </a:xfrm>
            <a:prstGeom prst="upArrow">
              <a:avLst>
                <a:gd name="adj1" fmla="val 49676"/>
                <a:gd name="adj2" fmla="val 56119"/>
              </a:avLst>
            </a:prstGeom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eaVert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4000">
                <a:latin typeface="+mn-ea"/>
              </a:endParaRP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 rot="1632967">
              <a:off x="5398" y="6084"/>
              <a:ext cx="310" cy="460"/>
            </a:xfrm>
            <a:prstGeom prst="upArrow">
              <a:avLst>
                <a:gd name="adj1" fmla="val 49676"/>
                <a:gd name="adj2" fmla="val 56119"/>
              </a:avLst>
            </a:prstGeom>
            <a:ln>
              <a:noFill/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eaVert" wrap="square" lIns="74295" tIns="8890" rIns="74295" bIns="8890" numCol="1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4000">
                <a:latin typeface="+mn-ea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5832" y="7421"/>
              <a:ext cx="3354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「やりがいがありそう</a:t>
              </a: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だな」</a:t>
              </a:r>
              <a:endParaRPr kumimoji="1" lang="en-US" altLang="ja-JP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6075" y="6515"/>
              <a:ext cx="3152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「やればできそうだ</a:t>
              </a: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なな」</a:t>
              </a:r>
              <a:endParaRPr kumimoji="1" lang="en-US" altLang="ja-JP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6565" y="5694"/>
              <a:ext cx="2681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</a:rPr>
                <a:t>「やってよかったな」</a:t>
              </a:r>
              <a:endParaRPr kumimoji="1" lang="en-US" altLang="ja-JP" sz="4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540" y="8274"/>
              <a:ext cx="392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4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A</a:t>
              </a:r>
              <a:endParaRPr kumimoji="1" lang="en-US" altLang="ja-JP" sz="6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ＭＳ ゴシック"/>
              </a:endParaRPr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3888" y="7421"/>
              <a:ext cx="392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4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R</a:t>
              </a:r>
              <a:endParaRPr kumimoji="1" lang="en-US" altLang="ja-JP" sz="6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ＭＳ ゴシック"/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4374" y="6544"/>
              <a:ext cx="392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4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C</a:t>
              </a:r>
              <a:endParaRPr kumimoji="1" lang="en-US" altLang="ja-JP" sz="6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ＭＳ ゴシック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827" y="5674"/>
              <a:ext cx="392" cy="4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4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ea typeface="+mn-ea"/>
                  <a:cs typeface="ＭＳ ゴシック"/>
                </a:rPr>
                <a:t>S</a:t>
              </a:r>
              <a:endParaRPr kumimoji="1" lang="en-US" altLang="ja-JP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  <a:cs typeface="ＭＳ ゴシック"/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5346" y="7874"/>
              <a:ext cx="1440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ctr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4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endParaRPr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031330" y="5346353"/>
            <a:ext cx="4888511" cy="6195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ctr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rPr>
              <a:t>「おもしろそうだな」</a:t>
            </a:r>
            <a:endParaRPr kumimoji="1" lang="en-US" altLang="ja-JP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020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550"/>
            <a:ext cx="8229600" cy="864472"/>
          </a:xfrm>
        </p:spPr>
        <p:txBody>
          <a:bodyPr/>
          <a:lstStyle/>
          <a:p>
            <a:r>
              <a:rPr kumimoji="1" lang="ja-JP" altLang="en-US" dirty="0" smtClean="0"/>
              <a:t>表</a:t>
            </a:r>
            <a:r>
              <a:rPr kumimoji="1" lang="en-US" altLang="ja-JP" dirty="0" smtClean="0"/>
              <a:t>10-1 </a:t>
            </a:r>
            <a:r>
              <a:rPr kumimoji="1" lang="en-US" altLang="ja-JP" dirty="0" smtClean="0"/>
              <a:t>ARCS</a:t>
            </a:r>
            <a:r>
              <a:rPr kumimoji="1" lang="ja-JP" altLang="en-US" dirty="0" smtClean="0"/>
              <a:t>モデルの下位分類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105678"/>
              </p:ext>
            </p:extLst>
          </p:nvPr>
        </p:nvGraphicFramePr>
        <p:xfrm>
          <a:off x="83382" y="1009102"/>
          <a:ext cx="9029262" cy="5598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770443"/>
                <a:gridCol w="725881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rgbClr val="000000"/>
                          </a:solidFill>
                          <a:effectLst/>
                        </a:rPr>
                        <a:t>下位分類</a:t>
                      </a:r>
                      <a:endParaRPr lang="ja-JP" sz="14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solidFill>
                            <a:srgbClr val="000000"/>
                          </a:solidFill>
                          <a:effectLst/>
                        </a:rPr>
                        <a:t>設計プロセスにおける問いかけと学習意欲を高める工夫の例</a:t>
                      </a:r>
                      <a:endParaRPr lang="ja-JP" sz="14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A-1.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effectLst/>
                        </a:rPr>
                        <a:t>知覚的喚起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50" kern="1200">
                          <a:effectLst/>
                        </a:rPr>
                        <a:t>■学習者の興味をひくために何ができるか？</a:t>
                      </a:r>
                      <a:endParaRPr lang="ja-JP" sz="1100" kern="10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200">
                          <a:effectLst/>
                        </a:rPr>
                        <a:t>驚きのある・物珍しさ（新奇性）のある・ユーモアのある事象を提示する，抽象的ではなく具体的に，図などの視覚的手段を用いる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A-2.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effectLst/>
                        </a:rPr>
                        <a:t>探求心の喚起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50" kern="1200" dirty="0">
                          <a:effectLst/>
                        </a:rPr>
                        <a:t>■どう</a:t>
                      </a:r>
                      <a:r>
                        <a:rPr lang="ja-JP" sz="1050" kern="1200" dirty="0" smtClean="0">
                          <a:effectLst/>
                        </a:rPr>
                        <a:t>すれば</a:t>
                      </a:r>
                      <a:r>
                        <a:rPr lang="ja-JP" altLang="en-US" sz="1050" kern="1200" dirty="0" smtClean="0">
                          <a:effectLst/>
                        </a:rPr>
                        <a:t>探究的</a:t>
                      </a:r>
                      <a:r>
                        <a:rPr lang="ja-JP" sz="1050" kern="1200" dirty="0" smtClean="0">
                          <a:effectLst/>
                        </a:rPr>
                        <a:t>な</a:t>
                      </a:r>
                      <a:r>
                        <a:rPr lang="ja-JP" sz="1050" kern="1200" dirty="0">
                          <a:effectLst/>
                        </a:rPr>
                        <a:t>態度を引き出せるか？ 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好奇心を刺激する，問題の提示や解決への関与，問題を学習者に作成させる，これまでの知識との矛盾を提示，疑問や謎のなげかけ，学習者のなぜを大切</a:t>
                      </a:r>
                      <a:r>
                        <a:rPr lang="ja-JP" sz="1000" kern="0" dirty="0" smtClean="0">
                          <a:effectLst/>
                        </a:rPr>
                        <a:t>に</a:t>
                      </a:r>
                      <a:r>
                        <a:rPr lang="ja-JP" altLang="en-US" sz="1000" kern="0" dirty="0" smtClean="0">
                          <a:effectLst/>
                        </a:rPr>
                        <a:t>する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A-3.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effectLst/>
                        </a:rPr>
                        <a:t>変化性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50" kern="1200" dirty="0">
                          <a:effectLst/>
                        </a:rPr>
                        <a:t>■どうすれば学習者の注意を維持できるか？ 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マンネリを避ける，声に抑揚をつける，環境を変える（教室移動），普段と違う授業の組み立て，気分転換をはかる，ダラダラ進めずに時間を区切る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R-1.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effectLst/>
                        </a:rPr>
                        <a:t>目的指向性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50" kern="1200" dirty="0">
                          <a:effectLst/>
                        </a:rPr>
                        <a:t>■どうすれば学習者のニーズを満たすことができるか？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200" dirty="0">
                          <a:effectLst/>
                        </a:rPr>
                        <a:t>意義のある目標設定，将来的価値の指摘，今努力することのメリット（有用性や意義）の強調，目的を自分で決めさせる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R-2.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effectLst/>
                        </a:rPr>
                        <a:t>動機との一致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50" kern="1200" dirty="0">
                          <a:effectLst/>
                        </a:rPr>
                        <a:t>■いつどのようにして</a:t>
                      </a:r>
                      <a:r>
                        <a:rPr lang="ja-JP" sz="1050" kern="1200" dirty="0" smtClean="0">
                          <a:effectLst/>
                        </a:rPr>
                        <a:t>，</a:t>
                      </a:r>
                      <a:r>
                        <a:rPr lang="ja-JP" altLang="en-US" sz="1050" kern="1200" dirty="0" smtClean="0">
                          <a:effectLst/>
                        </a:rPr>
                        <a:t>学習者の学習スタイルや興味と関連づけられるか</a:t>
                      </a:r>
                      <a:r>
                        <a:rPr lang="ja-JP" sz="1050" kern="1200" dirty="0" smtClean="0">
                          <a:effectLst/>
                        </a:rPr>
                        <a:t>？ </a:t>
                      </a:r>
                      <a:r>
                        <a:rPr lang="ja-JP" sz="1050" kern="1200" dirty="0">
                          <a:effectLst/>
                        </a:rPr>
                        <a:t>　　　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 smtClean="0">
                          <a:effectLst/>
                        </a:rPr>
                        <a:t>学習</a:t>
                      </a:r>
                      <a:r>
                        <a:rPr lang="ja-JP" altLang="en-US" sz="1000" kern="0" dirty="0" smtClean="0">
                          <a:effectLst/>
                        </a:rPr>
                        <a:t>活動自体</a:t>
                      </a:r>
                      <a:r>
                        <a:rPr lang="ja-JP" sz="1000" kern="0" dirty="0" smtClean="0">
                          <a:effectLst/>
                        </a:rPr>
                        <a:t>を</a:t>
                      </a:r>
                      <a:r>
                        <a:rPr lang="ja-JP" sz="1000" kern="0" dirty="0">
                          <a:effectLst/>
                        </a:rPr>
                        <a:t>楽しませる，</a:t>
                      </a:r>
                      <a:r>
                        <a:rPr lang="ja-JP" sz="1000" kern="0" dirty="0" smtClean="0">
                          <a:effectLst/>
                        </a:rPr>
                        <a:t>友</a:t>
                      </a:r>
                      <a:r>
                        <a:rPr lang="ja-JP" altLang="en-US" sz="1000" kern="0" dirty="0" smtClean="0">
                          <a:effectLst/>
                        </a:rPr>
                        <a:t>だち</a:t>
                      </a:r>
                      <a:r>
                        <a:rPr lang="ja-JP" sz="1000" kern="0" dirty="0" smtClean="0">
                          <a:effectLst/>
                        </a:rPr>
                        <a:t>と</a:t>
                      </a:r>
                      <a:r>
                        <a:rPr lang="ja-JP" sz="1000" kern="0" dirty="0">
                          <a:effectLst/>
                        </a:rPr>
                        <a:t>の共同作業，班対抗の競争，ゲーム化，目標達成の手段を自分で選ぶ，</a:t>
                      </a:r>
                      <a:r>
                        <a:rPr lang="ja-JP" sz="1000" kern="0" dirty="0" smtClean="0">
                          <a:effectLst/>
                        </a:rPr>
                        <a:t>安心感</a:t>
                      </a:r>
                      <a:r>
                        <a:rPr lang="ja-JP" altLang="en-US" sz="1000" kern="0" dirty="0" smtClean="0">
                          <a:effectLst/>
                        </a:rPr>
                        <a:t>や</a:t>
                      </a:r>
                      <a:r>
                        <a:rPr lang="ja-JP" sz="1000" kern="0" dirty="0" smtClean="0">
                          <a:effectLst/>
                        </a:rPr>
                        <a:t>心地よさ</a:t>
                      </a:r>
                      <a:r>
                        <a:rPr lang="ja-JP" altLang="en-US" sz="1000" kern="0" dirty="0" smtClean="0">
                          <a:effectLst/>
                        </a:rPr>
                        <a:t>を与える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R-3.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effectLst/>
                        </a:rPr>
                        <a:t>親しみやすさ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 dirty="0">
                          <a:effectLst/>
                        </a:rPr>
                        <a:t>■どうすれば学習者の経験と授業を結びつけることができるか？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200" dirty="0">
                          <a:effectLst/>
                        </a:rPr>
                        <a:t>親近感の持てる（身近な）例，学習者の関心のある得意分野からの例，これまでの勉強とのつながりの説明，比喩やたとえ話，</a:t>
                      </a:r>
                      <a:r>
                        <a:rPr lang="ja-JP" sz="1000" kern="1200" dirty="0" smtClean="0">
                          <a:effectLst/>
                        </a:rPr>
                        <a:t>学習者</a:t>
                      </a:r>
                      <a:r>
                        <a:rPr lang="ja-JP" altLang="en-US" sz="1000" kern="1200" dirty="0" smtClean="0">
                          <a:effectLst/>
                        </a:rPr>
                        <a:t>を</a:t>
                      </a:r>
                      <a:r>
                        <a:rPr lang="ja-JP" sz="1000" kern="1200" dirty="0" smtClean="0">
                          <a:effectLst/>
                        </a:rPr>
                        <a:t>名前</a:t>
                      </a:r>
                      <a:r>
                        <a:rPr lang="ja-JP" sz="1000" kern="1200" dirty="0">
                          <a:effectLst/>
                        </a:rPr>
                        <a:t>で呼ぶ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C-1.</a:t>
                      </a:r>
                      <a:endParaRPr lang="ja-JP" sz="1400" kern="1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>
                          <a:effectLst/>
                        </a:rPr>
                        <a:t>学習要求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>
                          <a:effectLst/>
                        </a:rPr>
                        <a:t>■どうすれば成功の期待感を持つように支援できるか？</a:t>
                      </a:r>
                      <a:endParaRPr lang="ja-JP" sz="1100" kern="10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200">
                          <a:effectLst/>
                        </a:rPr>
                        <a:t>ゴールの明示，頑張ればできそうな・高すぎず低すぎないゴール設定，チャレンジ精神の刺激，目標との隔たりの確認，評価基準の提示</a:t>
                      </a:r>
                      <a:endParaRPr lang="ja-JP" sz="11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C-2.</a:t>
                      </a:r>
                      <a:endParaRPr lang="ja-JP" sz="1400" kern="1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>
                          <a:effectLst/>
                        </a:rPr>
                        <a:t>成功の機会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 dirty="0">
                          <a:effectLst/>
                        </a:rPr>
                        <a:t>■</a:t>
                      </a:r>
                      <a:r>
                        <a:rPr lang="ja-JP" sz="1100" kern="1200" dirty="0" smtClean="0">
                          <a:effectLst/>
                        </a:rPr>
                        <a:t>学習経験</a:t>
                      </a:r>
                      <a:r>
                        <a:rPr lang="ja-JP" altLang="en-US" sz="1100" kern="1200" dirty="0" smtClean="0">
                          <a:effectLst/>
                        </a:rPr>
                        <a:t>が</a:t>
                      </a:r>
                      <a:r>
                        <a:rPr lang="ja-JP" sz="1100" kern="1200" dirty="0" smtClean="0">
                          <a:effectLst/>
                        </a:rPr>
                        <a:t>どの</a:t>
                      </a:r>
                      <a:r>
                        <a:rPr lang="ja-JP" sz="1100" kern="1200" dirty="0">
                          <a:effectLst/>
                        </a:rPr>
                        <a:t>よう</a:t>
                      </a:r>
                      <a:r>
                        <a:rPr lang="ja-JP" sz="1100" kern="1200" dirty="0" smtClean="0">
                          <a:effectLst/>
                        </a:rPr>
                        <a:t>に</a:t>
                      </a:r>
                      <a:r>
                        <a:rPr lang="ja-JP" altLang="en-US" sz="1100" kern="1200" dirty="0" smtClean="0">
                          <a:effectLst/>
                        </a:rPr>
                        <a:t>自らの能力に対する信念を高めていくのか</a:t>
                      </a:r>
                      <a:r>
                        <a:rPr lang="ja-JP" sz="1100" kern="1200" dirty="0" smtClean="0">
                          <a:effectLst/>
                        </a:rPr>
                        <a:t>？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200" dirty="0">
                          <a:effectLst/>
                        </a:rPr>
                        <a:t>一歩ずつでき具合を確かめながら進ませる，</a:t>
                      </a:r>
                      <a:r>
                        <a:rPr lang="ja-JP" sz="1000" kern="1200" dirty="0" smtClean="0">
                          <a:effectLst/>
                        </a:rPr>
                        <a:t>リスク</a:t>
                      </a:r>
                      <a:r>
                        <a:rPr lang="ja-JP" altLang="en-US" sz="1000" kern="1200" dirty="0" smtClean="0">
                          <a:effectLst/>
                        </a:rPr>
                        <a:t>な</a:t>
                      </a:r>
                      <a:r>
                        <a:rPr lang="ja-JP" sz="1000" kern="1200" dirty="0" smtClean="0">
                          <a:effectLst/>
                        </a:rPr>
                        <a:t>しの</a:t>
                      </a:r>
                      <a:r>
                        <a:rPr lang="ja-JP" sz="1000" kern="1200" dirty="0">
                          <a:effectLst/>
                        </a:rPr>
                        <a:t>練習の機会，失敗から学べる環境，過去の自分との比較による成長の実感，</a:t>
                      </a:r>
                      <a:r>
                        <a:rPr lang="ja-JP" sz="1000" kern="0" dirty="0">
                          <a:effectLst/>
                        </a:rPr>
                        <a:t> やさしいものから難しいものへ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C-3.</a:t>
                      </a:r>
                      <a:endParaRPr lang="ja-JP" sz="1400" kern="10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>
                          <a:effectLst/>
                        </a:rPr>
                        <a:t>コントロールの個人化</a:t>
                      </a:r>
                      <a:endParaRPr lang="ja-JP" sz="14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 dirty="0">
                          <a:effectLst/>
                        </a:rPr>
                        <a:t>■成功の結果を自らの努力と能力によるものと認識できるか？ 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0" dirty="0">
                          <a:effectLst/>
                        </a:rPr>
                        <a:t>自分が努力して成功したという実感を持たせる，個別のペースで，学習者が学習方法を制御できる，勉強のやり方やヒントの提供，選択式ではなく記述式のテスト 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S-1.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effectLst/>
                        </a:rPr>
                        <a:t>自然な結果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 dirty="0">
                          <a:effectLst/>
                        </a:rPr>
                        <a:t>■どうすれば獲得した知識やスキルを活用する機会を提供できるか？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200" dirty="0">
                          <a:effectLst/>
                        </a:rPr>
                        <a:t>成果を生かすチャンス（成果活用場面の埋め込み），応用問題への挑戦，設定した目標に基づく成果の確認</a:t>
                      </a:r>
                      <a:r>
                        <a:rPr lang="ja-JP" sz="1000" kern="1200" dirty="0" smtClean="0">
                          <a:effectLst/>
                        </a:rPr>
                        <a:t>，</a:t>
                      </a:r>
                      <a:r>
                        <a:rPr lang="ja-JP" altLang="en-US" sz="1000" kern="1200" dirty="0" smtClean="0">
                          <a:effectLst/>
                        </a:rPr>
                        <a:t>学習者</a:t>
                      </a:r>
                      <a:r>
                        <a:rPr lang="ja-JP" sz="1000" kern="1200" dirty="0" smtClean="0">
                          <a:effectLst/>
                        </a:rPr>
                        <a:t>同士</a:t>
                      </a:r>
                      <a:r>
                        <a:rPr lang="ja-JP" sz="1000" kern="1200" dirty="0">
                          <a:effectLst/>
                        </a:rPr>
                        <a:t>で教え合う機会の提供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S-2.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effectLst/>
                        </a:rPr>
                        <a:t>肯定的な結果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 dirty="0">
                          <a:effectLst/>
                        </a:rPr>
                        <a:t>■何が学習者の成功を強化するだろうか？ </a:t>
                      </a:r>
                      <a:endParaRPr lang="ja-JP" sz="1100" kern="100" dirty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200" dirty="0">
                          <a:effectLst/>
                        </a:rPr>
                        <a:t>ほめて認める，教師からの励まし，何らかの報酬を与える，成果の重要性や利用価値の強調，成果を喜びあう仲間づくり，できたことに誇りをもたせる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S-3.</a:t>
                      </a:r>
                      <a:endParaRPr lang="ja-JP" sz="1400" kern="100" dirty="0">
                        <a:effectLst/>
                      </a:endParaRPr>
                    </a:p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ja-JP" sz="1200" kern="1200" dirty="0">
                          <a:effectLst/>
                        </a:rPr>
                        <a:t>公平さ</a:t>
                      </a:r>
                      <a:endParaRPr lang="ja-JP" sz="14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100" kern="1200" dirty="0" smtClean="0">
                          <a:effectLst/>
                        </a:rPr>
                        <a:t>■どうすれば自らの成果を肯定的に捉えるよう支援できるか？</a:t>
                      </a:r>
                      <a:endParaRPr lang="ja-JP" sz="1100" kern="100" dirty="0" smtClean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kern="1200" dirty="0" smtClean="0">
                          <a:effectLst/>
                        </a:rPr>
                        <a:t>えこひいきなしの公平感を与える，首尾一貫した授業運営を行う，テストに引っかけ問題を出さない，期待（授業中の約束事）を裏切らない</a:t>
                      </a:r>
                      <a:endParaRPr lang="ja-JP" sz="11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05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6124"/>
            <a:ext cx="8229600" cy="702900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表</a:t>
            </a:r>
            <a:r>
              <a:rPr lang="en-US" altLang="ja-JP" sz="3200" dirty="0" smtClean="0"/>
              <a:t>10-2 </a:t>
            </a:r>
            <a:r>
              <a:rPr lang="ja-JP" altLang="ja-JP" sz="3200" dirty="0" smtClean="0"/>
              <a:t>学習</a:t>
            </a:r>
            <a:r>
              <a:rPr lang="ja-JP" altLang="ja-JP" sz="3200" dirty="0"/>
              <a:t>意欲デザインの簡略版（点検表） </a:t>
            </a:r>
            <a:endParaRPr kumimoji="1" lang="ja-JP" altLang="en-US" sz="32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84042"/>
              </p:ext>
            </p:extLst>
          </p:nvPr>
        </p:nvGraphicFramePr>
        <p:xfrm>
          <a:off x="12879" y="905952"/>
          <a:ext cx="9131121" cy="55507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174330"/>
                <a:gridCol w="1759191"/>
                <a:gridCol w="1828800"/>
                <a:gridCol w="2286000"/>
                <a:gridCol w="2082800"/>
              </a:tblGrid>
              <a:tr h="376317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600" kern="100" dirty="0">
                          <a:solidFill>
                            <a:srgbClr val="000000"/>
                          </a:solidFill>
                          <a:effectLst/>
                        </a:rPr>
                        <a:t>電子</a:t>
                      </a:r>
                      <a:r>
                        <a:rPr lang="ja-JP" sz="1600" kern="100" dirty="0" smtClean="0">
                          <a:solidFill>
                            <a:srgbClr val="000000"/>
                          </a:solidFill>
                          <a:effectLst/>
                        </a:rPr>
                        <a:t>メールを</a:t>
                      </a:r>
                      <a:r>
                        <a:rPr lang="ja-JP" sz="1600" kern="100" dirty="0">
                          <a:solidFill>
                            <a:srgbClr val="000000"/>
                          </a:solidFill>
                          <a:effectLst/>
                        </a:rPr>
                        <a:t>使った英語に</a:t>
                      </a:r>
                      <a:r>
                        <a:rPr lang="ja-JP" sz="1600" kern="100" dirty="0" smtClean="0">
                          <a:solidFill>
                            <a:srgbClr val="000000"/>
                          </a:solidFill>
                          <a:effectLst/>
                        </a:rPr>
                        <a:t>よる</a:t>
                      </a:r>
                      <a:r>
                        <a:rPr lang="ja-JP" altLang="en-US" sz="1600" kern="100" dirty="0" smtClean="0">
                          <a:solidFill>
                            <a:srgbClr val="000000"/>
                          </a:solidFill>
                          <a:effectLst/>
                        </a:rPr>
                        <a:t>国際</a:t>
                      </a:r>
                      <a:r>
                        <a:rPr lang="ja-JP" sz="1600" kern="100" dirty="0" smtClean="0">
                          <a:solidFill>
                            <a:srgbClr val="000000"/>
                          </a:solidFill>
                          <a:effectLst/>
                        </a:rPr>
                        <a:t>交流</a:t>
                      </a:r>
                      <a:endParaRPr lang="ja-JP" sz="1600" kern="100" dirty="0">
                        <a:solidFill>
                          <a:srgbClr val="00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6263">
                <a:tc rowSpan="2"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設計要因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kern="100" dirty="0">
                          <a:effectLst/>
                        </a:rPr>
                        <a:t>ARCS</a:t>
                      </a:r>
                      <a:r>
                        <a:rPr lang="ja-JP" sz="1400" kern="100" dirty="0">
                          <a:effectLst/>
                        </a:rPr>
                        <a:t>カテゴリー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714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注意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関連性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自信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満足感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4631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>
                          <a:effectLst/>
                        </a:rPr>
                        <a:t>学習者の</a:t>
                      </a:r>
                      <a:endParaRPr lang="ja-JP" sz="1800" kern="100">
                        <a:effectLst/>
                      </a:endParaRPr>
                    </a:p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>
                          <a:effectLst/>
                        </a:rPr>
                        <a:t>特徴</a:t>
                      </a:r>
                      <a:endParaRPr lang="ja-JP" sz="18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海外とつながることにピンときていない</a:t>
                      </a:r>
                      <a:r>
                        <a:rPr lang="en-US" sz="1200" kern="100" dirty="0" smtClean="0">
                          <a:effectLst/>
                        </a:rPr>
                        <a:t>(-)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選択科目であり、</a:t>
                      </a:r>
                      <a:r>
                        <a:rPr lang="ja-JP" sz="1200" kern="100" dirty="0" smtClean="0">
                          <a:effectLst/>
                        </a:rPr>
                        <a:t>高い</a:t>
                      </a:r>
                      <a:r>
                        <a:rPr lang="ja-JP" altLang="en-US" sz="1200" kern="100" dirty="0" smtClean="0">
                          <a:effectLst/>
                        </a:rPr>
                        <a:t>関心がある</a:t>
                      </a:r>
                      <a:r>
                        <a:rPr lang="ja-JP" sz="1200" kern="100" dirty="0" smtClean="0">
                          <a:effectLst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</a:rPr>
                        <a:t>(+)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タイピングと英会話のスキルが低い</a:t>
                      </a:r>
                      <a:r>
                        <a:rPr lang="en-US" sz="1200" kern="100" dirty="0">
                          <a:effectLst/>
                        </a:rPr>
                        <a:t>(-)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759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学習課題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>
                          <a:effectLst/>
                        </a:rPr>
                        <a:t>-</a:t>
                      </a:r>
                      <a:r>
                        <a:rPr lang="ja-JP" sz="1200" kern="100">
                          <a:effectLst/>
                        </a:rPr>
                        <a:t>新しく，魅力的で，冒険的</a:t>
                      </a:r>
                      <a:r>
                        <a:rPr lang="en-US" sz="1200" kern="100">
                          <a:effectLst/>
                        </a:rPr>
                        <a:t>(+)</a:t>
                      </a:r>
                      <a:endParaRPr lang="ja-JP" sz="1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将来に役立つ</a:t>
                      </a:r>
                      <a:r>
                        <a:rPr lang="en-US" sz="1200" kern="100" dirty="0">
                          <a:effectLst/>
                        </a:rPr>
                        <a:t>(+)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lnSpc>
                          <a:spcPts val="166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難しく見える</a:t>
                      </a:r>
                      <a:r>
                        <a:rPr lang="en-US" sz="1200" kern="100" dirty="0">
                          <a:effectLst/>
                        </a:rPr>
                        <a:t>(-)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初めて接する</a:t>
                      </a:r>
                      <a:r>
                        <a:rPr lang="en-US" sz="1200" kern="100" dirty="0">
                          <a:effectLst/>
                        </a:rPr>
                        <a:t>(-)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獲得されるスキルの高い応用性</a:t>
                      </a:r>
                      <a:r>
                        <a:rPr lang="en-US" sz="1200" kern="100" dirty="0">
                          <a:effectLst/>
                        </a:rPr>
                        <a:t>(+)</a:t>
                      </a:r>
                      <a:endParaRPr lang="ja-JP" sz="1200" kern="100" dirty="0">
                        <a:effectLst/>
                      </a:endParaRPr>
                    </a:p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61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指導方法</a:t>
                      </a:r>
                      <a:endParaRPr lang="ja-JP" sz="1800" kern="100" dirty="0">
                        <a:effectLst/>
                      </a:endParaRPr>
                    </a:p>
                    <a:p>
                      <a:pPr algn="ctr">
                        <a:lnSpc>
                          <a:spcPts val="236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インターネットで海外とつながる活動は目新しく</a:t>
                      </a:r>
                      <a:r>
                        <a:rPr lang="ja-JP" sz="1200" kern="100" dirty="0" smtClean="0">
                          <a:effectLst/>
                        </a:rPr>
                        <a:t>興味</a:t>
                      </a:r>
                      <a:r>
                        <a:rPr lang="ja-JP" sz="1200" kern="100" dirty="0">
                          <a:effectLst/>
                        </a:rPr>
                        <a:t>を</a:t>
                      </a:r>
                      <a:r>
                        <a:rPr lang="ja-JP" sz="1200" kern="100" dirty="0" smtClean="0">
                          <a:effectLst/>
                        </a:rPr>
                        <a:t>引く </a:t>
                      </a:r>
                      <a:r>
                        <a:rPr lang="en-US" sz="1200" kern="100" dirty="0" smtClean="0">
                          <a:effectLst/>
                        </a:rPr>
                        <a:t>(+)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コンピュータはネットなしで</a:t>
                      </a:r>
                      <a:r>
                        <a:rPr lang="ja-JP" sz="1200" kern="100" dirty="0" smtClean="0">
                          <a:effectLst/>
                        </a:rPr>
                        <a:t>使った</a:t>
                      </a:r>
                      <a:r>
                        <a:rPr lang="ja-JP" sz="1200" kern="100" dirty="0">
                          <a:effectLst/>
                        </a:rPr>
                        <a:t>ことがある </a:t>
                      </a:r>
                      <a:r>
                        <a:rPr lang="en-US" sz="1200" kern="100" dirty="0">
                          <a:effectLst/>
                        </a:rPr>
                        <a:t>(+)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相手からメールを受け取る経験</a:t>
                      </a:r>
                      <a:r>
                        <a:rPr lang="ja-JP" sz="1200" kern="100" dirty="0" smtClean="0">
                          <a:effectLst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</a:rPr>
                        <a:t>(+)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893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教材の特徴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ja-JP" sz="12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英語の使用</a:t>
                      </a:r>
                      <a:r>
                        <a:rPr lang="en-US" sz="1200" kern="100" dirty="0">
                          <a:effectLst/>
                        </a:rPr>
                        <a:t>(-)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すべての生徒が参加</a:t>
                      </a:r>
                      <a:r>
                        <a:rPr lang="ja-JP" sz="1200" kern="100" dirty="0" smtClean="0">
                          <a:effectLst/>
                        </a:rPr>
                        <a:t>できる</a:t>
                      </a:r>
                      <a:r>
                        <a:rPr lang="ja-JP" altLang="en-US" sz="1200" kern="100" dirty="0" smtClean="0">
                          <a:effectLst/>
                        </a:rPr>
                        <a:t>わけではない</a:t>
                      </a:r>
                      <a:r>
                        <a:rPr lang="en-US" sz="1200" kern="100" dirty="0" smtClean="0">
                          <a:effectLst/>
                        </a:rPr>
                        <a:t>(-)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19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概要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最低限の方策でよい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現状を維持する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全体的に</a:t>
                      </a:r>
                      <a:r>
                        <a:rPr lang="ja-JP" sz="1200" kern="100" dirty="0" smtClean="0">
                          <a:effectLst/>
                        </a:rPr>
                        <a:t>自信</a:t>
                      </a:r>
                      <a:r>
                        <a:rPr lang="ja-JP" sz="1200" kern="100" dirty="0">
                          <a:effectLst/>
                        </a:rPr>
                        <a:t>をつけさせる</a:t>
                      </a:r>
                      <a:r>
                        <a:rPr lang="ja-JP" sz="1200" kern="100" dirty="0" smtClean="0">
                          <a:effectLst/>
                        </a:rPr>
                        <a:t>必要</a:t>
                      </a:r>
                      <a:r>
                        <a:rPr lang="ja-JP" altLang="en-US" sz="1200" kern="100" dirty="0" smtClean="0">
                          <a:effectLst/>
                        </a:rPr>
                        <a:t>がある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マイナスの対応に限界があるので、プラス部分を強調する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33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授業での</a:t>
                      </a:r>
                      <a:endParaRPr lang="ja-JP" sz="1800" kern="100" dirty="0">
                        <a:effectLst/>
                      </a:endParaRPr>
                    </a:p>
                    <a:p>
                      <a:pPr algn="ctr">
                        <a:lnSpc>
                          <a:spcPts val="23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400" kern="100" dirty="0">
                          <a:effectLst/>
                        </a:rPr>
                        <a:t>動機づけ方策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海外</a:t>
                      </a:r>
                      <a:r>
                        <a:rPr lang="ja-JP" sz="1200" kern="100" dirty="0" smtClean="0">
                          <a:effectLst/>
                        </a:rPr>
                        <a:t>と</a:t>
                      </a:r>
                      <a:r>
                        <a:rPr lang="ja-JP" sz="1200" kern="100" dirty="0">
                          <a:effectLst/>
                        </a:rPr>
                        <a:t>交流できる機会であることを強調する</a:t>
                      </a:r>
                    </a:p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200" kern="100" dirty="0" smtClean="0">
                          <a:effectLst/>
                        </a:rPr>
                        <a:t>．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-JP" sz="1200" kern="100" dirty="0" smtClean="0">
                          <a:effectLst/>
                        </a:rPr>
                        <a:t>．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徐々に低い目標から高い目標へとなるようにする</a:t>
                      </a:r>
                    </a:p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-</a:t>
                      </a:r>
                      <a:r>
                        <a:rPr lang="ja-JP" sz="1200" kern="100" dirty="0">
                          <a:effectLst/>
                        </a:rPr>
                        <a:t>外国語指導助手とのティームティーチング</a:t>
                      </a:r>
                    </a:p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6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-</a:t>
                      </a:r>
                      <a:r>
                        <a:rPr lang="ja-JP" altLang="en-US" sz="1200" kern="100" dirty="0" smtClean="0">
                          <a:effectLst/>
                        </a:rPr>
                        <a:t>メールによる交流の報告会を校内で</a:t>
                      </a:r>
                      <a:r>
                        <a:rPr lang="ja-JP" altLang="en-US" sz="1200" kern="100" smtClean="0">
                          <a:effectLst/>
                        </a:rPr>
                        <a:t>実施する</a:t>
                      </a:r>
                      <a:endParaRPr lang="ja-JP" sz="12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2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911</Words>
  <Application>Microsoft Macintosh PowerPoint</Application>
  <PresentationFormat>画面に合わせる (4:3)</PresentationFormat>
  <Paragraphs>106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Calibri</vt:lpstr>
      <vt:lpstr>Century</vt:lpstr>
      <vt:lpstr>ＭＳ Ｐゴシック</vt:lpstr>
      <vt:lpstr>ＭＳ ゴシック</vt:lpstr>
      <vt:lpstr>ＭＳ 明朝</vt:lpstr>
      <vt:lpstr>Times New Roman</vt:lpstr>
      <vt:lpstr>Arial</vt:lpstr>
      <vt:lpstr>Office テーマ</vt:lpstr>
      <vt:lpstr>図10-1 ARCSモデルの４要因</vt:lpstr>
      <vt:lpstr>表10-1 ARCSモデルの下位分類</vt:lpstr>
      <vt:lpstr>表10-2 学習意欲デザインの簡略版（点検表） </vt:lpstr>
    </vt:vector>
  </TitlesOfParts>
  <Company>TGU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稲垣 忠</dc:creator>
  <cp:lastModifiedBy>稲垣忠</cp:lastModifiedBy>
  <cp:revision>22</cp:revision>
  <dcterms:created xsi:type="dcterms:W3CDTF">2010-04-22T23:52:23Z</dcterms:created>
  <dcterms:modified xsi:type="dcterms:W3CDTF">2015-10-18T08:14:35Z</dcterms:modified>
</cp:coreProperties>
</file>