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86" r:id="rId4"/>
    <p:sldId id="287" r:id="rId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CD"/>
    <a:srgbClr val="FF6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068" autoAdjust="0"/>
    <p:restoredTop sz="86341" autoAdjust="0"/>
  </p:normalViewPr>
  <p:slideViewPr>
    <p:cSldViewPr snapToGrid="0" snapToObjects="1">
      <p:cViewPr>
        <p:scale>
          <a:sx n="68" d="100"/>
          <a:sy n="68" d="100"/>
        </p:scale>
        <p:origin x="152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91D7-1D84-5544-B473-5078EFD8788E}" type="datetimeFigureOut">
              <a:rPr lang="ja-JP" altLang="en-US" smtClean="0"/>
              <a:pPr/>
              <a:t>2015/10/18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F8CF-2072-0343-BD14-43E243AF683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lagone:Users:tinagaki:Documents:Magic%20Briefcase:%E6%8E%88%E6%A5%AD%E8%A8%AD%E8%A8%88%E3%83%9E%E3%83%8B%E3%83%A5%E3%82%A2%E3%83%AB:%E7%AC%AC%EF%BC%91%EF%BC%91%E7%AB%A0%E9%AD%85%E5%8A%9B%E3%81%82%E3%82%8B%E6%8E%88%E6%A5%AD%E3%82%92%E3%81%A4%E3%81%8F%E3%82%8B%EF%BC%88%EF%BC%92%EF%BC%89%E5%8F%82%E5%8A%A0%E5%9E%8B%E6%8E%88%E6%A5%AD%E3%81%AE%E3%83%86%E3%82%99%E3%82%B5%E3%82%99%E3%82%A4%E3%83%B3.doc!OLE_LINK1" TargetMode="External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37817" y="1128678"/>
          <a:ext cx="8494792" cy="4854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Word 文書" r:id="rId3" imgW="2844800" imgH="1625600" progId="Word.Document.12">
                  <p:link updateAutomatic="1"/>
                </p:oleObj>
              </mc:Choice>
              <mc:Fallback>
                <p:oleObj name="Word 文書" r:id="rId3" imgW="2844800" imgH="16256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17" y="1128678"/>
                        <a:ext cx="8494792" cy="4854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678660" y="444999"/>
            <a:ext cx="1880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ワークシート・ＩＣＴ</a:t>
            </a:r>
            <a:endParaRPr kumimoji="1" lang="en-US" altLang="ja-JP" dirty="0" smtClean="0"/>
          </a:p>
          <a:p>
            <a:r>
              <a:rPr kumimoji="1" lang="ja-JP" altLang="en-US" dirty="0" smtClean="0"/>
              <a:t>マトリックス表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12755" y="5916695"/>
            <a:ext cx="1478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ジグソー学習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9394" y="5916695"/>
            <a:ext cx="2125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ブレインストーミング</a:t>
            </a:r>
            <a:endParaRPr lang="en-US" altLang="ja-JP" dirty="0" smtClean="0"/>
          </a:p>
          <a:p>
            <a:r>
              <a:rPr lang="en-US" altLang="ja-JP" dirty="0" smtClean="0"/>
              <a:t>KJ</a:t>
            </a:r>
            <a:r>
              <a:rPr lang="ja-JP" altLang="en-US" dirty="0" smtClean="0"/>
              <a:t>法・６色ハット法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25557" y="3545582"/>
            <a:ext cx="17635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プロジェクト学習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ワークショップ</a:t>
            </a:r>
            <a:endParaRPr kumimoji="1" lang="en-US" altLang="ja-JP" dirty="0" smtClean="0"/>
          </a:p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9332" y="5916695"/>
            <a:ext cx="3103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ソーシャルスキルトレーニング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ペア・グループ・クラス・学校間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02300" y="-16666"/>
            <a:ext cx="5410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/>
              <a:t>図１２−１　活動理論の構成要素と指導法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03708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円/楕円 67"/>
          <p:cNvSpPr/>
          <p:nvPr/>
        </p:nvSpPr>
        <p:spPr>
          <a:xfrm>
            <a:off x="3485322" y="5155098"/>
            <a:ext cx="2019464" cy="1726034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円/楕円 51"/>
          <p:cNvSpPr/>
          <p:nvPr/>
        </p:nvSpPr>
        <p:spPr>
          <a:xfrm>
            <a:off x="3485322" y="1202830"/>
            <a:ext cx="2019464" cy="1726034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円/楕円 62"/>
          <p:cNvSpPr/>
          <p:nvPr/>
        </p:nvSpPr>
        <p:spPr>
          <a:xfrm>
            <a:off x="3485322" y="3238674"/>
            <a:ext cx="2019464" cy="1726034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34201" y="1599062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434201" y="3412363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673012" y="3238674"/>
            <a:ext cx="1584833" cy="3473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Ｂ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34201" y="5269086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673012" y="5095397"/>
            <a:ext cx="1584833" cy="3473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二等辺三角形 8"/>
          <p:cNvSpPr/>
          <p:nvPr/>
        </p:nvSpPr>
        <p:spPr>
          <a:xfrm>
            <a:off x="575317" y="5616464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8"/>
          <p:cNvSpPr/>
          <p:nvPr/>
        </p:nvSpPr>
        <p:spPr>
          <a:xfrm>
            <a:off x="1183629" y="5616464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二等辺三角形 8"/>
          <p:cNvSpPr/>
          <p:nvPr/>
        </p:nvSpPr>
        <p:spPr>
          <a:xfrm>
            <a:off x="1801934" y="5616464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角丸四角形 21"/>
          <p:cNvSpPr/>
          <p:nvPr/>
        </p:nvSpPr>
        <p:spPr>
          <a:xfrm>
            <a:off x="6654559" y="1599062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6893370" y="1425373"/>
            <a:ext cx="1584833" cy="347378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Ａ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6654559" y="3412363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6893370" y="3238674"/>
            <a:ext cx="1584833" cy="3473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Ｂ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6654559" y="5269086"/>
            <a:ext cx="2051599" cy="14112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角丸四角形 32"/>
          <p:cNvSpPr/>
          <p:nvPr/>
        </p:nvSpPr>
        <p:spPr>
          <a:xfrm>
            <a:off x="6893370" y="5095397"/>
            <a:ext cx="1584833" cy="3473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Ｃ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767123" y="1175695"/>
            <a:ext cx="1584833" cy="34737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課題１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9" name="二等辺三角形 8"/>
          <p:cNvSpPr/>
          <p:nvPr/>
        </p:nvSpPr>
        <p:spPr>
          <a:xfrm>
            <a:off x="3701993" y="16533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8"/>
          <p:cNvSpPr/>
          <p:nvPr/>
        </p:nvSpPr>
        <p:spPr>
          <a:xfrm>
            <a:off x="3767123" y="3711318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二等辺三角形 8"/>
          <p:cNvSpPr/>
          <p:nvPr/>
        </p:nvSpPr>
        <p:spPr>
          <a:xfrm>
            <a:off x="4343300" y="5811863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角丸四角形 63"/>
          <p:cNvSpPr/>
          <p:nvPr/>
        </p:nvSpPr>
        <p:spPr>
          <a:xfrm>
            <a:off x="3767123" y="3211539"/>
            <a:ext cx="1584833" cy="3473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課題２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5" name="二等辺三角形 8"/>
          <p:cNvSpPr/>
          <p:nvPr/>
        </p:nvSpPr>
        <p:spPr>
          <a:xfrm>
            <a:off x="4223034" y="19464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二等辺三角形 8"/>
          <p:cNvSpPr/>
          <p:nvPr/>
        </p:nvSpPr>
        <p:spPr>
          <a:xfrm>
            <a:off x="4333734" y="39551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二等辺三角形 8"/>
          <p:cNvSpPr/>
          <p:nvPr/>
        </p:nvSpPr>
        <p:spPr>
          <a:xfrm>
            <a:off x="4853055" y="5606449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角丸四角形 68"/>
          <p:cNvSpPr/>
          <p:nvPr/>
        </p:nvSpPr>
        <p:spPr>
          <a:xfrm>
            <a:off x="3767123" y="5127963"/>
            <a:ext cx="1584833" cy="3473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課題３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0" name="二等辺三角形 8"/>
          <p:cNvSpPr/>
          <p:nvPr/>
        </p:nvSpPr>
        <p:spPr>
          <a:xfrm>
            <a:off x="4853055" y="1609916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二等辺三角形 8"/>
          <p:cNvSpPr/>
          <p:nvPr/>
        </p:nvSpPr>
        <p:spPr>
          <a:xfrm>
            <a:off x="4853055" y="3711318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二等辺三角形 8"/>
          <p:cNvSpPr/>
          <p:nvPr/>
        </p:nvSpPr>
        <p:spPr>
          <a:xfrm>
            <a:off x="3757558" y="5583895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右矢印 72"/>
          <p:cNvSpPr/>
          <p:nvPr/>
        </p:nvSpPr>
        <p:spPr>
          <a:xfrm>
            <a:off x="2648626" y="2632029"/>
            <a:ext cx="694721" cy="2930578"/>
          </a:xfrm>
          <a:prstGeom prst="rightArrow">
            <a:avLst>
              <a:gd name="adj1" fmla="val 50000"/>
              <a:gd name="adj2" fmla="val 59375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右矢印 73"/>
          <p:cNvSpPr/>
          <p:nvPr/>
        </p:nvSpPr>
        <p:spPr>
          <a:xfrm>
            <a:off x="5742737" y="2583182"/>
            <a:ext cx="694721" cy="2930578"/>
          </a:xfrm>
          <a:prstGeom prst="rightArrow">
            <a:avLst>
              <a:gd name="adj1" fmla="val 50000"/>
              <a:gd name="adj2" fmla="val 59375"/>
            </a:avLst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73012" y="769383"/>
            <a:ext cx="152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学習グループ</a:t>
            </a:r>
            <a:endParaRPr kumimoji="1" lang="ja-JP" altLang="en-US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485322" y="779995"/>
            <a:ext cx="1890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ジグソーグループ</a:t>
            </a:r>
            <a:endParaRPr kumimoji="1" lang="ja-JP" altLang="en-US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6958135" y="779995"/>
            <a:ext cx="152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学習グループ</a:t>
            </a:r>
            <a:endParaRPr kumimoji="1" lang="ja-JP" altLang="en-US" dirty="0"/>
          </a:p>
        </p:txBody>
      </p:sp>
      <p:sp>
        <p:nvSpPr>
          <p:cNvPr id="78" name="二等辺三角形 8"/>
          <p:cNvSpPr/>
          <p:nvPr/>
        </p:nvSpPr>
        <p:spPr>
          <a:xfrm>
            <a:off x="618738" y="3759741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二等辺三角形 8"/>
          <p:cNvSpPr/>
          <p:nvPr/>
        </p:nvSpPr>
        <p:spPr>
          <a:xfrm>
            <a:off x="1227050" y="3759741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二等辺三角形 8"/>
          <p:cNvSpPr/>
          <p:nvPr/>
        </p:nvSpPr>
        <p:spPr>
          <a:xfrm>
            <a:off x="1845355" y="3759741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二等辺三角形 8"/>
          <p:cNvSpPr/>
          <p:nvPr/>
        </p:nvSpPr>
        <p:spPr>
          <a:xfrm>
            <a:off x="618739" y="19464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二等辺三角形 8"/>
          <p:cNvSpPr/>
          <p:nvPr/>
        </p:nvSpPr>
        <p:spPr>
          <a:xfrm>
            <a:off x="1227051" y="19464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二等辺三角形 8"/>
          <p:cNvSpPr/>
          <p:nvPr/>
        </p:nvSpPr>
        <p:spPr>
          <a:xfrm>
            <a:off x="1845356" y="194644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角丸四角形 83"/>
          <p:cNvSpPr/>
          <p:nvPr/>
        </p:nvSpPr>
        <p:spPr>
          <a:xfrm>
            <a:off x="652032" y="1425373"/>
            <a:ext cx="1584833" cy="34737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dirty="0" smtClean="0">
                <a:solidFill>
                  <a:schemeClr val="tx1"/>
                </a:solidFill>
              </a:rPr>
              <a:t>グループ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8" name="円/楕円 87"/>
          <p:cNvSpPr/>
          <p:nvPr/>
        </p:nvSpPr>
        <p:spPr>
          <a:xfrm>
            <a:off x="7056692" y="5704148"/>
            <a:ext cx="1312531" cy="835876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二等辺三角形 8"/>
          <p:cNvSpPr/>
          <p:nvPr/>
        </p:nvSpPr>
        <p:spPr>
          <a:xfrm>
            <a:off x="7447407" y="551376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二等辺三角形 8"/>
          <p:cNvSpPr/>
          <p:nvPr/>
        </p:nvSpPr>
        <p:spPr>
          <a:xfrm>
            <a:off x="6828240" y="5693292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二等辺三角形 8"/>
          <p:cNvSpPr/>
          <p:nvPr/>
        </p:nvSpPr>
        <p:spPr>
          <a:xfrm>
            <a:off x="8098277" y="5704992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円/楕円 88"/>
          <p:cNvSpPr/>
          <p:nvPr/>
        </p:nvSpPr>
        <p:spPr>
          <a:xfrm>
            <a:off x="7024988" y="3841576"/>
            <a:ext cx="1312531" cy="835876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二等辺三角形 8"/>
          <p:cNvSpPr/>
          <p:nvPr/>
        </p:nvSpPr>
        <p:spPr>
          <a:xfrm>
            <a:off x="7415703" y="3651188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二等辺三角形 8"/>
          <p:cNvSpPr/>
          <p:nvPr/>
        </p:nvSpPr>
        <p:spPr>
          <a:xfrm>
            <a:off x="6796536" y="383072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二等辺三角形 8"/>
          <p:cNvSpPr/>
          <p:nvPr/>
        </p:nvSpPr>
        <p:spPr>
          <a:xfrm>
            <a:off x="8066573" y="3842420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円/楕円 92"/>
          <p:cNvSpPr/>
          <p:nvPr/>
        </p:nvSpPr>
        <p:spPr>
          <a:xfrm>
            <a:off x="7046698" y="2048719"/>
            <a:ext cx="1312531" cy="835876"/>
          </a:xfrm>
          <a:prstGeom prst="ellipse">
            <a:avLst/>
          </a:prstGeom>
          <a:noFill/>
          <a:ln w="57150" cmpd="sng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二等辺三角形 8"/>
          <p:cNvSpPr/>
          <p:nvPr/>
        </p:nvSpPr>
        <p:spPr>
          <a:xfrm>
            <a:off x="7437413" y="1858331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二等辺三角形 8"/>
          <p:cNvSpPr/>
          <p:nvPr/>
        </p:nvSpPr>
        <p:spPr>
          <a:xfrm>
            <a:off x="6818246" y="2037863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二等辺三角形 8"/>
          <p:cNvSpPr/>
          <p:nvPr/>
        </p:nvSpPr>
        <p:spPr>
          <a:xfrm>
            <a:off x="8088283" y="2049563"/>
            <a:ext cx="455911" cy="868445"/>
          </a:xfrm>
          <a:custGeom>
            <a:avLst/>
            <a:gdLst/>
            <a:ahLst/>
            <a:cxnLst/>
            <a:rect l="l" t="t" r="r" b="b"/>
            <a:pathLst>
              <a:path w="455911" h="868445">
                <a:moveTo>
                  <a:pt x="227955" y="0"/>
                </a:moveTo>
                <a:cubicBezTo>
                  <a:pt x="338864" y="0"/>
                  <a:pt x="428773" y="89909"/>
                  <a:pt x="428773" y="200818"/>
                </a:cubicBezTo>
                <a:cubicBezTo>
                  <a:pt x="428773" y="256273"/>
                  <a:pt x="406296" y="306477"/>
                  <a:pt x="369955" y="342818"/>
                </a:cubicBezTo>
                <a:lnTo>
                  <a:pt x="312007" y="381887"/>
                </a:lnTo>
                <a:lnTo>
                  <a:pt x="455911" y="868445"/>
                </a:lnTo>
                <a:lnTo>
                  <a:pt x="0" y="868445"/>
                </a:lnTo>
                <a:lnTo>
                  <a:pt x="143905" y="381888"/>
                </a:lnTo>
                <a:lnTo>
                  <a:pt x="85955" y="342818"/>
                </a:lnTo>
                <a:cubicBezTo>
                  <a:pt x="49614" y="306477"/>
                  <a:pt x="27137" y="256273"/>
                  <a:pt x="27137" y="200818"/>
                </a:cubicBezTo>
                <a:cubicBezTo>
                  <a:pt x="27137" y="89909"/>
                  <a:pt x="117046" y="0"/>
                  <a:pt x="227955" y="0"/>
                </a:cubicBez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タイトル 1"/>
          <p:cNvSpPr txBox="1">
            <a:spLocks/>
          </p:cNvSpPr>
          <p:nvPr/>
        </p:nvSpPr>
        <p:spPr>
          <a:xfrm>
            <a:off x="456455" y="-5311"/>
            <a:ext cx="8229600" cy="6030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/>
              <a:t>図</a:t>
            </a:r>
            <a:r>
              <a:rPr lang="en-US" altLang="ja-JP" dirty="0" smtClean="0"/>
              <a:t>11-2  </a:t>
            </a:r>
            <a:r>
              <a:rPr lang="ja-JP" altLang="en-US" dirty="0" smtClean="0"/>
              <a:t>ジグソー学習の組み合わせ方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439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1268"/>
            <a:ext cx="8229600" cy="60303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11-1 </a:t>
            </a:r>
            <a:r>
              <a:rPr kumimoji="1" lang="ja-JP" altLang="en-US" dirty="0" smtClean="0"/>
              <a:t>６色</a:t>
            </a:r>
            <a:r>
              <a:rPr kumimoji="1" lang="ja-JP" altLang="en-US" dirty="0" smtClean="0"/>
              <a:t>ハット法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77953"/>
              </p:ext>
            </p:extLst>
          </p:nvPr>
        </p:nvGraphicFramePr>
        <p:xfrm>
          <a:off x="224105" y="933696"/>
          <a:ext cx="8777493" cy="574026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910371"/>
                <a:gridCol w="7867122"/>
              </a:tblGrid>
              <a:tr h="10830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2400" b="1" kern="1200" dirty="0" smtClean="0">
                          <a:solidFill>
                            <a:srgbClr val="000000"/>
                          </a:solidFill>
                          <a:effectLst/>
                        </a:rPr>
                        <a:t>緑</a:t>
                      </a:r>
                      <a:endParaRPr kumimoji="1" lang="ja-JP" altLang="ja-JP" sz="2400" b="1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b="0" kern="1200" dirty="0" smtClean="0">
                          <a:solidFill>
                            <a:srgbClr val="000000"/>
                          </a:solidFill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問題を克服する新しいアイディアや代替案を自由に発想する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543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 smtClean="0">
                          <a:effectLst/>
                        </a:rPr>
                        <a:t>赤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kern="1200" dirty="0" smtClean="0"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感情的な好き嫌い、賛成・反対、直感的な意見を言い合う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4781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 smtClean="0">
                          <a:effectLst/>
                        </a:rPr>
                        <a:t>白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kern="1200" dirty="0" smtClean="0"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客観的な事実やデータを確認する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596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 smtClean="0">
                          <a:effectLst/>
                        </a:rPr>
                        <a:t>黄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kern="1200" dirty="0" smtClean="0"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プラス思考で肯定的な意見を言う。利点や良いところを指摘する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CD"/>
                    </a:solidFill>
                  </a:tcPr>
                </a:tc>
              </a:tr>
              <a:tr h="98419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 smtClean="0">
                          <a:effectLst/>
                        </a:rPr>
                        <a:t>黒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kern="1200" dirty="0" smtClean="0"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考えられる懸念やリスク、反対意見を出し合う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75432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400" b="1" kern="1200" dirty="0" smtClean="0">
                          <a:effectLst/>
                        </a:rPr>
                        <a:t>青</a:t>
                      </a:r>
                      <a:endParaRPr kumimoji="1" lang="ja-JP" altLang="en-US" sz="2400" b="1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2800" kern="1200" dirty="0" smtClean="0">
                          <a:effectLst/>
                          <a:latin typeface="ＭＳ 明朝"/>
                          <a:ea typeface="ＭＳ 明朝"/>
                          <a:cs typeface="ＭＳ 明朝"/>
                        </a:rPr>
                        <a:t>意見を集約し、結果をまとめる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207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11-2 </a:t>
            </a:r>
            <a:r>
              <a:rPr kumimoji="1" lang="ja-JP" altLang="en-US" dirty="0" smtClean="0"/>
              <a:t>マトリクス表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576381"/>
              </p:ext>
            </p:extLst>
          </p:nvPr>
        </p:nvGraphicFramePr>
        <p:xfrm>
          <a:off x="457200" y="1600200"/>
          <a:ext cx="8229600" cy="417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42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特産品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①生産量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②独自性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③イベント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1042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きしめん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平たい麺が独特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〇〇祭り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1042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名古屋</a:t>
                      </a:r>
                      <a:r>
                        <a:rPr kumimoji="1" lang="en-US" altLang="ja-JP" sz="2800" smtClean="0"/>
                        <a:t/>
                      </a:r>
                      <a:br>
                        <a:rPr kumimoji="1" lang="en-US" altLang="ja-JP" sz="2800" smtClean="0"/>
                      </a:br>
                      <a:r>
                        <a:rPr kumimoji="1" lang="ja-JP" altLang="en-US" sz="2800" smtClean="0"/>
                        <a:t>コーチン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 smtClean="0"/>
                        <a:t>長期間育てる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 anchor="ctr"/>
                </a:tc>
              </a:tr>
              <a:tr h="10429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メロン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 smtClean="0"/>
                        <a:t>全国〇位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69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158</Words>
  <Application>Microsoft Macintosh PowerPoint</Application>
  <PresentationFormat>画面に合わせる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リンクの設定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Calibri</vt:lpstr>
      <vt:lpstr>ＭＳ Ｐゴシック</vt:lpstr>
      <vt:lpstr>ＭＳ 明朝</vt:lpstr>
      <vt:lpstr>Arial</vt:lpstr>
      <vt:lpstr>Office テーマ</vt:lpstr>
      <vt:lpstr>lagone:Users:tinagaki:Documents:Magic%20Briefcase:%E6%8E%88%E6%A5%AD%E8%A8%AD%E8%A8%88%E3%83%9E%E3%83%8B%E3%83%A5%E3%82%A2%E3%83%AB:%E7%AC%AC%EF%BC%91%EF%BC%91%E7%AB%A0%E9%AD%85%E5%8A%9B%E3%81%82%E3%82%8B%E6%8E%88%E6%A5%AD%E3%82%92%E3%81%A4%E3%81%8F%E3%82%8B%EF%BC%88%EF%BC%92%EF%BC%89%E5%8F%82%E5%8A%A0%E5%9E%8B%E6%8E%88%E6%A5%AD%E3%81%AE%E3%83%86%E3%82%99%E3%82%B5%E3%82%99%E3%82%A4%E3%83%B3.doc!OLE_LINK1</vt:lpstr>
      <vt:lpstr>PowerPoint プレゼンテーション</vt:lpstr>
      <vt:lpstr>PowerPoint プレゼンテーション</vt:lpstr>
      <vt:lpstr>表11-1 ６色ハット法</vt:lpstr>
      <vt:lpstr>表11-2 マトリクス表</vt:lpstr>
    </vt:vector>
  </TitlesOfParts>
  <Company>TGU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稲垣 忠</dc:creator>
  <cp:lastModifiedBy>稲垣忠</cp:lastModifiedBy>
  <cp:revision>23</cp:revision>
  <dcterms:created xsi:type="dcterms:W3CDTF">2010-04-22T23:52:23Z</dcterms:created>
  <dcterms:modified xsi:type="dcterms:W3CDTF">2015-10-18T08:26:42Z</dcterms:modified>
</cp:coreProperties>
</file>