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57" r:id="rId3"/>
    <p:sldId id="258" r:id="rId4"/>
    <p:sldId id="268" r:id="rId5"/>
    <p:sldId id="269" r:id="rId6"/>
    <p:sldId id="264" r:id="rId7"/>
    <p:sldId id="270" r:id="rId8"/>
    <p:sldId id="259" r:id="rId9"/>
    <p:sldId id="266" r:id="rId10"/>
    <p:sldId id="271" r:id="rId11"/>
    <p:sldId id="265" r:id="rId12"/>
    <p:sldId id="272" r:id="rId13"/>
    <p:sldId id="273" r:id="rId14"/>
    <p:sldId id="262" r:id="rId15"/>
    <p:sldId id="274" r:id="rId16"/>
    <p:sldId id="260" r:id="rId17"/>
    <p:sldId id="275" r:id="rId18"/>
    <p:sldId id="276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5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CD98A1-16CA-6941-9FBE-7435BF5E4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FA0D3DF-79B4-A14E-B9E9-F906650AE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6E1F14-B56F-C14B-8557-F2BF22E8E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2943F3-A0A3-2E42-A4EB-403DBE92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28F6D3-64D1-E944-8747-A68531E36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7750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E795B7-27A7-B64A-B36D-81968E30C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03A1D74-96D2-084C-991B-CFA061E47F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AC77BC0-576C-974A-9EC4-1A088290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C8B35B-8BE9-DF4F-B872-8E9F17EF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7B2FB7-1C79-0842-BA32-6A1B25D2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724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8D4231F-840D-7848-825E-3CA0BA81A0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2DA57AA-097E-C14F-8643-53809B334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2E0ACF8-689D-C842-BE77-A57CC8FFE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EB073BA-B1AF-7249-918B-D0A34EDDC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1ECC369-3103-EA45-8734-37C477FD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346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528E9D-D97B-404B-85F3-FF2F1BA4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7B7A1A-6E3F-C748-BE32-E58888937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B560E6-E9B0-E749-85F6-C6505CA2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CE3B62-E046-004B-A143-09A18C16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B6B03B8-E0CC-EB4C-B894-31708602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24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EC6C1F-D6C3-5245-9FCE-9F4A7130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E6AC252-D36D-9A45-9DB5-746D81FF7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9AB119-1BC4-4B42-9000-CBE9BCE46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5059B50-E391-8E41-AA51-97C2690F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31134AA-EFD4-504F-86A5-D3B3480C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5035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C3B98C-3B6A-0A4F-BB41-AE940383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E10DB5-F8CC-B14F-9E67-33B7165F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09F5406-10FE-E74D-AA0B-A031BA7D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626AC48-85D1-A34D-8F2E-139AC9CC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6D6647-34FE-DE42-B800-2BFBFDC8E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F59ADCD-DD5A-6541-9883-C8E5A0E9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5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851F71-8101-5D4C-9538-05C8E2CD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2EB9A45-1A44-B64F-A6A4-78F73F02D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D02B988-22EF-7B4A-A83F-0FF2E9F47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C2CBB90-D1D9-3D40-BB5F-1F824B6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D3D1A180-DAD7-444C-8880-7E660606E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6811018-556A-4C40-B1E8-91902D3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86BFAB3-9632-1B47-9C1C-2236EE567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AE7503-553A-C64B-8FF5-1AF4423F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272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2CC9B-632F-4F47-9BAF-348A19DE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94902DD-7797-FA44-9C36-57F5F2D9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32EADFB-1F70-3541-9CE6-385474088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122DF0B-B472-4845-8164-F9308F97F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427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ACB5E73-B66F-7A49-9BF3-2164BC4B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E75DAF86-238E-594D-A8B4-F46785853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126852-7F02-3649-95E0-92D01FE0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22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537870-03B8-E348-9403-2907068CA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75A654B-6A2B-DE45-A8DB-165AAA20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0F2DA96-6D2E-C84D-B99D-20D78196B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942B99-E9A9-DA4B-B3E9-D936E2D4F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6A8DFD-FA11-1349-B6B8-EF75DC7E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839CED9-DD9B-5745-BE47-2FFE5D436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91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6BDAE5-273A-504B-A123-2ADB70DD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BB9602-AED4-6B4D-A7A1-83A9FE6E5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B388DE7-0234-B044-A831-CCCF7304A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FB342C7-3C62-A64A-8D2F-3615BAD6B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507D40-3141-464C-A310-907FD700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27BFACE-B6EB-7341-828B-F4EB2352A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387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C6C0598-B390-6942-8A34-E749867DE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2C5BFC2-D165-7F44-9F30-2D886FB4F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7191680-4A9B-1042-A5E1-3A24EFAD5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AEDD8-240A-A840-848B-8080F20EA906}" type="datetimeFigureOut">
              <a:rPr kumimoji="1" lang="ja-JP" altLang="en-US" smtClean="0"/>
              <a:t>2023/8/2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F1B2510-B530-F546-9846-ADDF543B5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3E8909-2820-8A48-B120-AD0971BA5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466D-E78E-4645-A420-D0A59B643C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14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A3BA79-DABC-CCB6-1ED1-24252F22B81B}"/>
              </a:ext>
            </a:extLst>
          </p:cNvPr>
          <p:cNvSpPr txBox="1"/>
          <p:nvPr/>
        </p:nvSpPr>
        <p:spPr>
          <a:xfrm>
            <a:off x="2537138" y="6426558"/>
            <a:ext cx="721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図１２−１　</a:t>
            </a:r>
            <a:r>
              <a:rPr kumimoji="1" lang="en-US" altLang="ja-JP" dirty="0"/>
              <a:t>SAMR</a:t>
            </a:r>
            <a:r>
              <a:rPr kumimoji="1" lang="ja-JP" altLang="en-US"/>
              <a:t>モデル（</a:t>
            </a:r>
            <a:r>
              <a:rPr lang="en-US" altLang="ja-JP" dirty="0" err="1"/>
              <a:t>Puentedura</a:t>
            </a:r>
            <a:r>
              <a:rPr lang="en-US" altLang="ja-JP" dirty="0"/>
              <a:t>, 2010 </a:t>
            </a:r>
            <a:r>
              <a:rPr lang="ja-JP" altLang="en-US"/>
              <a:t>より作成）</a:t>
            </a:r>
            <a:r>
              <a:rPr kumimoji="1" lang="en-US" altLang="ja-JP" dirty="0"/>
              <a:t> </a:t>
            </a:r>
            <a:r>
              <a:rPr lang="ja-JP" altLang="en-US"/>
              <a:t>（</a:t>
            </a:r>
            <a:r>
              <a:rPr lang="en-US" altLang="ja-JP" dirty="0"/>
              <a:t>p.169)</a:t>
            </a:r>
            <a:endParaRPr kumimoji="1" lang="ja-JP" altLang="en-US"/>
          </a:p>
        </p:txBody>
      </p:sp>
      <p:sp>
        <p:nvSpPr>
          <p:cNvPr id="5" name="角丸四角形 4">
            <a:extLst>
              <a:ext uri="{FF2B5EF4-FFF2-40B4-BE49-F238E27FC236}">
                <a16:creationId xmlns:a16="http://schemas.microsoft.com/office/drawing/2014/main" id="{2FF16CD2-349E-4B61-B00A-9CE436F03303}"/>
              </a:ext>
            </a:extLst>
          </p:cNvPr>
          <p:cNvSpPr/>
          <p:nvPr/>
        </p:nvSpPr>
        <p:spPr>
          <a:xfrm>
            <a:off x="2464904" y="5075583"/>
            <a:ext cx="7262191" cy="1007166"/>
          </a:xfrm>
          <a:prstGeom prst="roundRect">
            <a:avLst>
              <a:gd name="adj" fmla="val 4824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Substitution </a:t>
            </a:r>
            <a:r>
              <a:rPr kumimoji="1" lang="ja-JP" altLang="en-US" b="1">
                <a:solidFill>
                  <a:schemeClr val="tx1"/>
                </a:solidFill>
              </a:rPr>
              <a:t>（代替）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ja-JP" altLang="en-US">
                <a:solidFill>
                  <a:schemeClr val="tx1"/>
                </a:solidFill>
              </a:rPr>
              <a:t>機能を変えずに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</a:rPr>
              <a:t>テクノロジで道具を置き換える</a:t>
            </a:r>
          </a:p>
        </p:txBody>
      </p:sp>
      <p:sp>
        <p:nvSpPr>
          <p:cNvPr id="6" name="角丸四角形 5">
            <a:extLst>
              <a:ext uri="{FF2B5EF4-FFF2-40B4-BE49-F238E27FC236}">
                <a16:creationId xmlns:a16="http://schemas.microsoft.com/office/drawing/2014/main" id="{D0B792C0-11DB-00E9-D9B4-C8EE6CF40B4B}"/>
              </a:ext>
            </a:extLst>
          </p:cNvPr>
          <p:cNvSpPr/>
          <p:nvPr/>
        </p:nvSpPr>
        <p:spPr>
          <a:xfrm>
            <a:off x="2512959" y="3724608"/>
            <a:ext cx="7262191" cy="1007166"/>
          </a:xfrm>
          <a:prstGeom prst="roundRect">
            <a:avLst>
              <a:gd name="adj" fmla="val 48246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Augmentation </a:t>
            </a:r>
            <a:r>
              <a:rPr kumimoji="1" lang="ja-JP" altLang="en-US" b="1">
                <a:solidFill>
                  <a:schemeClr val="tx1"/>
                </a:solidFill>
              </a:rPr>
              <a:t>（拡大）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ja-JP" altLang="en-US">
                <a:solidFill>
                  <a:schemeClr val="tx1"/>
                </a:solidFill>
              </a:rPr>
              <a:t>機能を改善するために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</a:rPr>
              <a:t>テクノロジで道具を置き換える</a:t>
            </a:r>
          </a:p>
        </p:txBody>
      </p:sp>
      <p:sp>
        <p:nvSpPr>
          <p:cNvPr id="7" name="角丸四角形 6">
            <a:extLst>
              <a:ext uri="{FF2B5EF4-FFF2-40B4-BE49-F238E27FC236}">
                <a16:creationId xmlns:a16="http://schemas.microsoft.com/office/drawing/2014/main" id="{D58591BE-DA41-AA33-234B-070E17B8405F}"/>
              </a:ext>
            </a:extLst>
          </p:cNvPr>
          <p:cNvSpPr/>
          <p:nvPr/>
        </p:nvSpPr>
        <p:spPr>
          <a:xfrm>
            <a:off x="2464903" y="2126226"/>
            <a:ext cx="7262191" cy="1007166"/>
          </a:xfrm>
          <a:prstGeom prst="roundRect">
            <a:avLst>
              <a:gd name="adj" fmla="val 4824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solidFill>
                  <a:schemeClr val="tx1"/>
                </a:solidFill>
              </a:rPr>
              <a:t>Modification </a:t>
            </a:r>
            <a:r>
              <a:rPr kumimoji="1" lang="ja-JP" altLang="en-US" b="1">
                <a:solidFill>
                  <a:schemeClr val="tx1"/>
                </a:solidFill>
              </a:rPr>
              <a:t>（変更）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pPr algn="ctr"/>
            <a:r>
              <a:rPr lang="ja-JP" altLang="en-US"/>
              <a:t>課題を根本から再設計するために</a:t>
            </a:r>
            <a:endParaRPr lang="en-US" altLang="ja-JP" dirty="0"/>
          </a:p>
          <a:p>
            <a:pPr algn="ctr"/>
            <a:r>
              <a:rPr kumimoji="1" lang="ja-JP" altLang="en-US"/>
              <a:t>テクノロジを活用する</a:t>
            </a:r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EFFAFD73-1E84-CC4D-7B42-A09F606739C9}"/>
              </a:ext>
            </a:extLst>
          </p:cNvPr>
          <p:cNvSpPr/>
          <p:nvPr/>
        </p:nvSpPr>
        <p:spPr>
          <a:xfrm>
            <a:off x="2464903" y="775251"/>
            <a:ext cx="7262191" cy="1007166"/>
          </a:xfrm>
          <a:prstGeom prst="roundRect">
            <a:avLst>
              <a:gd name="adj" fmla="val 48246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/>
              <a:t>Redefinition </a:t>
            </a:r>
            <a:r>
              <a:rPr kumimoji="1" lang="ja-JP" altLang="en-US" b="1"/>
              <a:t>（再定義）</a:t>
            </a:r>
            <a:endParaRPr kumimoji="1" lang="en-US" altLang="ja-JP" b="1" dirty="0"/>
          </a:p>
          <a:p>
            <a:pPr algn="ctr"/>
            <a:r>
              <a:rPr lang="ja-JP" altLang="en-US"/>
              <a:t>これまでにない課題を創造するために</a:t>
            </a:r>
            <a:endParaRPr lang="en-US" altLang="ja-JP" dirty="0"/>
          </a:p>
          <a:p>
            <a:pPr algn="ctr"/>
            <a:r>
              <a:rPr kumimoji="1" lang="ja-JP" altLang="en-US"/>
              <a:t>テクノロジを活用する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9BB820B-1C14-126E-4E16-27EC4D429222}"/>
              </a:ext>
            </a:extLst>
          </p:cNvPr>
          <p:cNvSpPr txBox="1"/>
          <p:nvPr/>
        </p:nvSpPr>
        <p:spPr>
          <a:xfrm rot="10800000">
            <a:off x="1808570" y="3850878"/>
            <a:ext cx="461665" cy="17617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i="1" dirty="0"/>
              <a:t>Enhancement</a:t>
            </a:r>
            <a:endParaRPr kumimoji="1" lang="ja-JP" altLang="en-US" i="1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2C81974-D66C-F289-2746-10967CF6FF4D}"/>
              </a:ext>
            </a:extLst>
          </p:cNvPr>
          <p:cNvSpPr txBox="1"/>
          <p:nvPr/>
        </p:nvSpPr>
        <p:spPr>
          <a:xfrm>
            <a:off x="1383068" y="4921106"/>
            <a:ext cx="461665" cy="565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/>
              <a:t>強化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62569F4-41EF-B2CF-877F-55A580DBB6BB}"/>
              </a:ext>
            </a:extLst>
          </p:cNvPr>
          <p:cNvSpPr txBox="1"/>
          <p:nvPr/>
        </p:nvSpPr>
        <p:spPr>
          <a:xfrm>
            <a:off x="9896818" y="1137038"/>
            <a:ext cx="461665" cy="17617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en-US" altLang="ja-JP" i="1" dirty="0"/>
              <a:t>Transformation</a:t>
            </a:r>
            <a:endParaRPr kumimoji="1" lang="ja-JP" altLang="en-US" i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026DB5-720A-D4BD-27F3-4DA6760A3C96}"/>
              </a:ext>
            </a:extLst>
          </p:cNvPr>
          <p:cNvSpPr txBox="1"/>
          <p:nvPr/>
        </p:nvSpPr>
        <p:spPr>
          <a:xfrm>
            <a:off x="10297374" y="1216977"/>
            <a:ext cx="461665" cy="5654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b="1"/>
              <a:t>変換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71A4930-EBCE-498F-8327-BFC06A036C4D}"/>
              </a:ext>
            </a:extLst>
          </p:cNvPr>
          <p:cNvCxnSpPr/>
          <p:nvPr/>
        </p:nvCxnSpPr>
        <p:spPr>
          <a:xfrm>
            <a:off x="1844733" y="3429000"/>
            <a:ext cx="830826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11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A5A0AE-3393-4FDA-F383-2E90B9E61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908300" y="838200"/>
            <a:ext cx="6375400" cy="51816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1CFB7C-8B01-AF81-4D17-2A463063FFA5}"/>
              </a:ext>
            </a:extLst>
          </p:cNvPr>
          <p:cNvSpPr txBox="1"/>
          <p:nvPr/>
        </p:nvSpPr>
        <p:spPr>
          <a:xfrm>
            <a:off x="3983566" y="6002270"/>
            <a:ext cx="544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図１２−１０　家庭からオンライン授業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p.175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25599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371CCCD-DCFE-EA49-B846-6EF13EF1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490" y="268816"/>
            <a:ext cx="7377019" cy="552238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60D9E9-C50C-8D4B-B713-BC36C7C25B6C}"/>
              </a:ext>
            </a:extLst>
          </p:cNvPr>
          <p:cNvSpPr txBox="1"/>
          <p:nvPr/>
        </p:nvSpPr>
        <p:spPr>
          <a:xfrm>
            <a:off x="3834803" y="5985337"/>
            <a:ext cx="498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１１</a:t>
            </a:r>
            <a:r>
              <a:rPr kumimoji="1" lang="ja-JP" altLang="en-US"/>
              <a:t>　クラスの考えを共有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p.176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23257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72859D1-4EB4-6600-0282-2ADF346D1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17566" y="388882"/>
            <a:ext cx="7356868" cy="551158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8A5629-6246-785E-602B-A7D1AEAFF55F}"/>
              </a:ext>
            </a:extLst>
          </p:cNvPr>
          <p:cNvSpPr txBox="1"/>
          <p:nvPr/>
        </p:nvSpPr>
        <p:spPr>
          <a:xfrm>
            <a:off x="3834803" y="5985337"/>
            <a:ext cx="5907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１２</a:t>
            </a:r>
            <a:r>
              <a:rPr kumimoji="1" lang="ja-JP" altLang="en-US"/>
              <a:t>　クラス全体で同時編集・共有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p.176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8190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金属, 駐車場, ブルー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A1B320B0-0B33-72DA-4F39-0C2098EAE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67" y="447564"/>
            <a:ext cx="6962665" cy="540789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C15B20-EDE7-07D3-77EF-593E1EB025DD}"/>
              </a:ext>
            </a:extLst>
          </p:cNvPr>
          <p:cNvSpPr txBox="1"/>
          <p:nvPr/>
        </p:nvSpPr>
        <p:spPr>
          <a:xfrm>
            <a:off x="3834803" y="5985337"/>
            <a:ext cx="498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１３</a:t>
            </a:r>
            <a:r>
              <a:rPr kumimoji="1" lang="ja-JP" altLang="en-US"/>
              <a:t>　みんなの情報を整理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p.177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46438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41CEC86-EE1A-EE4B-82EF-E4C55E42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329" y="245534"/>
            <a:ext cx="7517341" cy="5644088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8DC08DC-1BEC-4A4D-9AAA-6096DE533DB3}"/>
              </a:ext>
            </a:extLst>
          </p:cNvPr>
          <p:cNvSpPr txBox="1"/>
          <p:nvPr/>
        </p:nvSpPr>
        <p:spPr>
          <a:xfrm>
            <a:off x="3373139" y="6019204"/>
            <a:ext cx="521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１４　端末を囲んで意見交換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p.177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11545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ノートパソコンで作業をしている人たち&#10;&#10;自動的に生成された説明">
            <a:extLst>
              <a:ext uri="{FF2B5EF4-FFF2-40B4-BE49-F238E27FC236}">
                <a16:creationId xmlns:a16="http://schemas.microsoft.com/office/drawing/2014/main" id="{27D44A53-3AE0-54D8-1F53-69D3CAB83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54" y="273269"/>
            <a:ext cx="7286291" cy="545574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FA8916-8287-9EB1-D47E-AF627A326D12}"/>
              </a:ext>
            </a:extLst>
          </p:cNvPr>
          <p:cNvSpPr txBox="1"/>
          <p:nvPr/>
        </p:nvSpPr>
        <p:spPr>
          <a:xfrm>
            <a:off x="3834803" y="6215399"/>
            <a:ext cx="498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１５</a:t>
            </a:r>
            <a:r>
              <a:rPr kumimoji="1" lang="ja-JP" altLang="en-US"/>
              <a:t>　スライドの協働制作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p.177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09539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A5F-5BD4-C341-B1B0-8DA809AA3065}"/>
              </a:ext>
            </a:extLst>
          </p:cNvPr>
          <p:cNvSpPr txBox="1"/>
          <p:nvPr/>
        </p:nvSpPr>
        <p:spPr>
          <a:xfrm>
            <a:off x="3603970" y="6137153"/>
            <a:ext cx="498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図１２−１６　海外の学校との交流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p.178</a:t>
            </a:r>
            <a:r>
              <a:rPr kumimoji="1" lang="ja-JP" altLang="en-US"/>
              <a:t>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2AA060-90AA-544B-92AE-0AD29853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3" y="208914"/>
            <a:ext cx="7492993" cy="562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2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の画面&#10;&#10;自動的に生成された説明">
            <a:extLst>
              <a:ext uri="{FF2B5EF4-FFF2-40B4-BE49-F238E27FC236}">
                <a16:creationId xmlns:a16="http://schemas.microsoft.com/office/drawing/2014/main" id="{9FC6EA53-A4B8-E6FD-F4A8-27569ECFFA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40" y="512161"/>
            <a:ext cx="7711920" cy="541567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27B7C32-FA65-FBD2-C610-613CACCCDCE1}"/>
              </a:ext>
            </a:extLst>
          </p:cNvPr>
          <p:cNvSpPr txBox="1"/>
          <p:nvPr/>
        </p:nvSpPr>
        <p:spPr>
          <a:xfrm>
            <a:off x="3603970" y="6137153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図１２−１７　</a:t>
            </a:r>
            <a:r>
              <a:rPr kumimoji="1" lang="en-US" altLang="ja-JP" dirty="0"/>
              <a:t>NHK for School</a:t>
            </a:r>
            <a:r>
              <a:rPr lang="ja-JP" altLang="en-US"/>
              <a:t>の</a:t>
            </a:r>
            <a:r>
              <a:rPr lang="en-US" altLang="ja-JP" dirty="0"/>
              <a:t>Web</a:t>
            </a:r>
            <a:r>
              <a:rPr lang="ja-JP" altLang="en-US"/>
              <a:t>サイト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p.179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94835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道路, トラック, 座る, 交通 が含まれている画像&#10;&#10;自動的に生成された説明">
            <a:extLst>
              <a:ext uri="{FF2B5EF4-FFF2-40B4-BE49-F238E27FC236}">
                <a16:creationId xmlns:a16="http://schemas.microsoft.com/office/drawing/2014/main" id="{6532151D-6CCD-2565-DC17-D9CE7C7AB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5831" y="483476"/>
            <a:ext cx="8820338" cy="51185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79885B-EEB1-4161-88B7-0B5E7F98CCE9}"/>
              </a:ext>
            </a:extLst>
          </p:cNvPr>
          <p:cNvSpPr txBox="1"/>
          <p:nvPr/>
        </p:nvSpPr>
        <p:spPr>
          <a:xfrm>
            <a:off x="3603970" y="6137153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図１２−１</a:t>
            </a:r>
            <a:r>
              <a:rPr kumimoji="1" lang="en-US" altLang="ja-JP" dirty="0"/>
              <a:t>8 </a:t>
            </a:r>
            <a:r>
              <a:rPr kumimoji="1" lang="ja-JP" altLang="en-US"/>
              <a:t>震災遺構の</a:t>
            </a:r>
            <a:r>
              <a:rPr kumimoji="1" lang="en-US" altLang="ja-JP" dirty="0"/>
              <a:t>VR</a:t>
            </a:r>
            <a:r>
              <a:rPr kumimoji="1" lang="ja-JP" altLang="en-US"/>
              <a:t>教材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p.180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972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7B6BA19-7130-3441-9B9C-BDD1C082A0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27471" y="0"/>
            <a:ext cx="10537057" cy="637504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FDAB53-7245-DE41-8F77-7C10F809600F}"/>
              </a:ext>
            </a:extLst>
          </p:cNvPr>
          <p:cNvSpPr txBox="1"/>
          <p:nvPr/>
        </p:nvSpPr>
        <p:spPr>
          <a:xfrm>
            <a:off x="2537138" y="6426558"/>
            <a:ext cx="833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２</a:t>
            </a:r>
            <a:r>
              <a:rPr kumimoji="1" lang="ja-JP" altLang="en-US"/>
              <a:t>　</a:t>
            </a:r>
            <a:r>
              <a:rPr kumimoji="1" lang="en-US" altLang="ja-JP" dirty="0"/>
              <a:t>ICT</a:t>
            </a:r>
            <a:r>
              <a:rPr kumimoji="1" lang="ja-JP" altLang="en-US"/>
              <a:t>を活用した学習場面例（文部科学省</a:t>
            </a:r>
            <a:r>
              <a:rPr kumimoji="1" lang="en-US" altLang="ja-JP" dirty="0"/>
              <a:t> 2014</a:t>
            </a:r>
            <a:r>
              <a:rPr kumimoji="1" lang="ja-JP" altLang="en-US"/>
              <a:t>より作成）</a:t>
            </a:r>
            <a:r>
              <a:rPr kumimoji="1" lang="en-US" altLang="ja-JP" dirty="0"/>
              <a:t> </a:t>
            </a:r>
            <a:r>
              <a:rPr lang="ja-JP" altLang="en-US"/>
              <a:t>（</a:t>
            </a:r>
            <a:r>
              <a:rPr lang="en-US" altLang="ja-JP" dirty="0"/>
              <a:t>p.171)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0526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A5F-5BD4-C341-B1B0-8DA809AA3065}"/>
              </a:ext>
            </a:extLst>
          </p:cNvPr>
          <p:cNvSpPr txBox="1"/>
          <p:nvPr/>
        </p:nvSpPr>
        <p:spPr>
          <a:xfrm>
            <a:off x="3257722" y="6104586"/>
            <a:ext cx="49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図１２−３　実物投影機で発表する（</a:t>
            </a:r>
            <a:r>
              <a:rPr kumimoji="1" lang="en-US" altLang="ja-JP" dirty="0"/>
              <a:t>p.172</a:t>
            </a:r>
            <a:r>
              <a:rPr kumimoji="1" lang="ja-JP" altLang="en-US"/>
              <a:t>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F4D3E5-DB88-668C-4E8D-C33C4FEEE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960" y="384082"/>
            <a:ext cx="7778080" cy="53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2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A5F-5BD4-C341-B1B0-8DA809AA3065}"/>
              </a:ext>
            </a:extLst>
          </p:cNvPr>
          <p:cNvSpPr txBox="1"/>
          <p:nvPr/>
        </p:nvSpPr>
        <p:spPr>
          <a:xfrm>
            <a:off x="3877832" y="6176963"/>
            <a:ext cx="468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図１２−４　クラスで考えを共有（</a:t>
            </a:r>
            <a:r>
              <a:rPr kumimoji="1" lang="en-US" altLang="ja-JP" dirty="0"/>
              <a:t>p.172</a:t>
            </a:r>
            <a:r>
              <a:rPr kumimoji="1" lang="ja-JP" altLang="en-US"/>
              <a:t>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F1E5879-A44B-DE07-546E-3F27D2FDA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270250" y="971550"/>
            <a:ext cx="5651500" cy="49149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470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A5F-5BD4-C341-B1B0-8DA809AA3065}"/>
              </a:ext>
            </a:extLst>
          </p:cNvPr>
          <p:cNvSpPr txBox="1"/>
          <p:nvPr/>
        </p:nvSpPr>
        <p:spPr>
          <a:xfrm>
            <a:off x="3877832" y="6176963"/>
            <a:ext cx="491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図１２−５　ドリル学習に取り組む（</a:t>
            </a:r>
            <a:r>
              <a:rPr kumimoji="1" lang="en-US" altLang="ja-JP" dirty="0"/>
              <a:t>p.173</a:t>
            </a:r>
            <a:r>
              <a:rPr kumimoji="1" lang="ja-JP" altLang="en-US"/>
              <a:t>）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B154EBA-149D-E2A0-0084-9BC8C8B2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4508" y="525517"/>
            <a:ext cx="7062984" cy="529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5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D58552-FDC2-EB43-9C51-1848A004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183" y="365125"/>
            <a:ext cx="8411633" cy="560775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F438A4-4595-2A40-8129-060CECA83DFB}"/>
              </a:ext>
            </a:extLst>
          </p:cNvPr>
          <p:cNvSpPr txBox="1"/>
          <p:nvPr/>
        </p:nvSpPr>
        <p:spPr>
          <a:xfrm>
            <a:off x="3707364" y="6074480"/>
            <a:ext cx="4084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６　端末で情報収集</a:t>
            </a:r>
            <a:r>
              <a:rPr kumimoji="1" lang="ja-JP" altLang="en-US"/>
              <a:t>（</a:t>
            </a:r>
            <a:r>
              <a:rPr kumimoji="1" lang="en-US" altLang="ja-JP" dirty="0"/>
              <a:t>p.173)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60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机の上の本&#10;&#10;中程度の精度で自動的に生成された説明">
            <a:extLst>
              <a:ext uri="{FF2B5EF4-FFF2-40B4-BE49-F238E27FC236}">
                <a16:creationId xmlns:a16="http://schemas.microsoft.com/office/drawing/2014/main" id="{8B825E11-223B-FBCA-1E1F-97682D5F0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97" y="683173"/>
            <a:ext cx="6696605" cy="501288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C80BFA-D2AB-0AC5-AC1B-F78B760AE863}"/>
              </a:ext>
            </a:extLst>
          </p:cNvPr>
          <p:cNvSpPr txBox="1"/>
          <p:nvPr/>
        </p:nvSpPr>
        <p:spPr>
          <a:xfrm>
            <a:off x="3707364" y="6074480"/>
            <a:ext cx="4546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図１２−７</a:t>
            </a:r>
            <a:r>
              <a:rPr lang="ja-JP" altLang="en-US"/>
              <a:t>　デジタルで制作する</a:t>
            </a:r>
            <a:r>
              <a:rPr kumimoji="1" lang="ja-JP" altLang="en-US"/>
              <a:t>（</a:t>
            </a:r>
            <a:r>
              <a:rPr kumimoji="1" lang="en-US" altLang="ja-JP" dirty="0"/>
              <a:t>p.173)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21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A5F-5BD4-C341-B1B0-8DA809AA3065}"/>
              </a:ext>
            </a:extLst>
          </p:cNvPr>
          <p:cNvSpPr txBox="1"/>
          <p:nvPr/>
        </p:nvSpPr>
        <p:spPr>
          <a:xfrm>
            <a:off x="3950218" y="6125607"/>
            <a:ext cx="429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図１２−８　撮影し振り返る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p.174</a:t>
            </a:r>
            <a:r>
              <a:rPr kumimoji="1" lang="ja-JP" altLang="en-US"/>
              <a:t>）</a:t>
            </a:r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4DED4CF9-E4F9-A54A-9891-E1A90D923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431" y="190898"/>
            <a:ext cx="7507135" cy="5630351"/>
          </a:xfrm>
        </p:spPr>
      </p:pic>
    </p:spTree>
    <p:extLst>
      <p:ext uri="{BB962C8B-B14F-4D97-AF65-F5344CB8AC3E}">
        <p14:creationId xmlns:p14="http://schemas.microsoft.com/office/powerpoint/2010/main" val="2631758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C106BD5-97FA-3548-88F4-3802A3DEE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3566" y="220132"/>
            <a:ext cx="4804833" cy="539971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6FEA72-0A63-2C4A-A2ED-5ED6FC98C7A1}"/>
              </a:ext>
            </a:extLst>
          </p:cNvPr>
          <p:cNvSpPr txBox="1"/>
          <p:nvPr/>
        </p:nvSpPr>
        <p:spPr>
          <a:xfrm>
            <a:off x="3983566" y="6002270"/>
            <a:ext cx="452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図１２−</a:t>
            </a:r>
            <a:r>
              <a:rPr lang="ja-JP" altLang="en-US"/>
              <a:t>９</a:t>
            </a:r>
            <a:r>
              <a:rPr kumimoji="1" lang="ja-JP" altLang="en-US"/>
              <a:t>　思考の可視化の例</a:t>
            </a:r>
            <a:r>
              <a:rPr kumimoji="1" lang="en-US" altLang="ja-JP" dirty="0"/>
              <a:t> </a:t>
            </a:r>
            <a:r>
              <a:rPr kumimoji="1" lang="ja-JP" altLang="en-US"/>
              <a:t>（</a:t>
            </a:r>
            <a:r>
              <a:rPr kumimoji="1" lang="en-US" altLang="ja-JP" dirty="0"/>
              <a:t>p.174</a:t>
            </a:r>
            <a:r>
              <a:rPr kumimoji="1" lang="ja-JP" altLang="en-US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182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327</Words>
  <Application>Microsoft Macintosh PowerPoint</Application>
  <PresentationFormat>ワイド画面</PresentationFormat>
  <Paragraphs>34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2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忠 稲垣</dc:creator>
  <cp:lastModifiedBy>稲垣 忠</cp:lastModifiedBy>
  <cp:revision>6</cp:revision>
  <dcterms:created xsi:type="dcterms:W3CDTF">2019-04-07T06:48:02Z</dcterms:created>
  <dcterms:modified xsi:type="dcterms:W3CDTF">2023-08-02T15:04:56Z</dcterms:modified>
</cp:coreProperties>
</file>