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306" r:id="rId4"/>
    <p:sldId id="307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49" autoAdjust="0"/>
  </p:normalViewPr>
  <p:slideViewPr>
    <p:cSldViewPr snapToGrid="0" snapToObjects="1">
      <p:cViewPr>
        <p:scale>
          <a:sx n="68" d="100"/>
          <a:sy n="68" d="100"/>
        </p:scale>
        <p:origin x="1192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70CE4-846C-9843-AD13-915F99DAF9C3}" type="datetimeFigureOut">
              <a:rPr kumimoji="1" lang="ja-JP" altLang="en-US" smtClean="0"/>
              <a:t>2015/10/18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7B407-F373-0347-8373-D15E920A0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3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22041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844083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266124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688165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0DF81AE-B320-C243-9F9D-93039386CE16}" type="slidenum">
              <a:rPr lang="ja-JP" altLang="en-US" sz="1100">
                <a:latin typeface="Times New Roman" charset="0"/>
              </a:rPr>
              <a:pPr/>
              <a:t>3</a:t>
            </a:fld>
            <a:endParaRPr lang="en-US" altLang="ja-JP" sz="110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2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685817" indent="-263776"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055103" indent="-211021"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477145" indent="-211021"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1899186" indent="-211021"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1353074-E8B8-7342-BCA4-1351EDAC4284}" type="slidenum">
              <a:rPr lang="ja-JP" altLang="en-US" sz="1100">
                <a:latin typeface="Times New Roman" charset="0"/>
              </a:rPr>
              <a:pPr/>
              <a:t>4</a:t>
            </a:fld>
            <a:endParaRPr lang="en-US" altLang="ja-JP" sz="110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  <a:cs typeface="ＭＳ Ｐ明朝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4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>
          <a:xfrm>
            <a:off x="0" y="154783"/>
            <a:ext cx="9220200" cy="871538"/>
          </a:xfrm>
        </p:spPr>
        <p:txBody>
          <a:bodyPr/>
          <a:lstStyle/>
          <a:p>
            <a:pPr algn="ctr"/>
            <a:r>
              <a:rPr lang="ja-JP" altLang="en-US" sz="3600" dirty="0" smtClean="0">
                <a:latin typeface="Verdana" charset="0"/>
                <a:ea typeface="ＭＳ Ｐゴシック" charset="0"/>
                <a:cs typeface="ＭＳ Ｐゴシック" charset="0"/>
              </a:rPr>
              <a:t>図３−１　授業の出入り口と３つのテスト</a:t>
            </a:r>
            <a:endParaRPr lang="ja-JP" altLang="en-US" sz="36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97313" y="2947988"/>
            <a:ext cx="2000250" cy="19288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rot="16200000" flipV="1">
            <a:off x="125412" y="3933826"/>
            <a:ext cx="19716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397375" y="3590925"/>
            <a:ext cx="116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/>
              <a:t>授業</a:t>
            </a:r>
          </a:p>
        </p:txBody>
      </p:sp>
      <p:sp>
        <p:nvSpPr>
          <p:cNvPr id="26630" name="Text Box 19"/>
          <p:cNvSpPr txBox="1">
            <a:spLocks noChangeArrowheads="1"/>
          </p:cNvSpPr>
          <p:nvPr/>
        </p:nvSpPr>
        <p:spPr bwMode="auto">
          <a:xfrm>
            <a:off x="5969000" y="2233613"/>
            <a:ext cx="1571625" cy="64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000"/>
              <a:t>事後テスト</a:t>
            </a:r>
            <a:r>
              <a:rPr lang="ja-JP" altLang="en-US" sz="1800"/>
              <a:t/>
            </a:r>
            <a:br>
              <a:rPr lang="ja-JP" altLang="en-US" sz="1800"/>
            </a:br>
            <a:r>
              <a:rPr lang="ja-JP" altLang="en-US" sz="1600"/>
              <a:t>（合格かどうか）</a:t>
            </a:r>
          </a:p>
        </p:txBody>
      </p:sp>
      <p:sp>
        <p:nvSpPr>
          <p:cNvPr id="26631" name="Text Box 17"/>
          <p:cNvSpPr txBox="1">
            <a:spLocks noChangeArrowheads="1"/>
          </p:cNvSpPr>
          <p:nvPr/>
        </p:nvSpPr>
        <p:spPr bwMode="auto">
          <a:xfrm>
            <a:off x="2182813" y="2233613"/>
            <a:ext cx="1635125" cy="64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000"/>
              <a:t>事前テスト</a:t>
            </a:r>
            <a:br>
              <a:rPr lang="ja-JP" altLang="en-US" sz="2000"/>
            </a:br>
            <a:r>
              <a:rPr lang="ja-JP" altLang="en-US" sz="1600"/>
              <a:t>（必要があるか）</a:t>
            </a:r>
          </a:p>
        </p:txBody>
      </p:sp>
      <p:sp>
        <p:nvSpPr>
          <p:cNvPr id="26632" name="Rectangle 18"/>
          <p:cNvSpPr>
            <a:spLocks noChangeArrowheads="1"/>
          </p:cNvSpPr>
          <p:nvPr/>
        </p:nvSpPr>
        <p:spPr bwMode="auto">
          <a:xfrm>
            <a:off x="2254250" y="4948238"/>
            <a:ext cx="1582738" cy="64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/>
              <a:t>前提テスト</a:t>
            </a:r>
            <a:br>
              <a:rPr lang="ja-JP" altLang="en-US" sz="2000"/>
            </a:br>
            <a:r>
              <a:rPr lang="ja-JP" altLang="en-US" sz="1600"/>
              <a:t>（資格があるか）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rot="5400000" flipH="1" flipV="1">
            <a:off x="-92075" y="3865563"/>
            <a:ext cx="4130675" cy="952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1825625" y="5805488"/>
            <a:ext cx="6215063" cy="158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1825625" y="4162426"/>
            <a:ext cx="41433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3790156" y="4126707"/>
            <a:ext cx="42148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8040688" y="5662613"/>
            <a:ext cx="646112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1800">
                <a:solidFill>
                  <a:schemeClr val="accent3">
                    <a:lumMod val="50000"/>
                  </a:schemeClr>
                </a:solidFill>
              </a:rPr>
              <a:t>時間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39875" y="1447800"/>
            <a:ext cx="876300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1800">
                <a:solidFill>
                  <a:schemeClr val="accent3">
                    <a:lumMod val="50000"/>
                  </a:schemeClr>
                </a:solidFill>
              </a:rPr>
              <a:t>到達度</a:t>
            </a:r>
          </a:p>
        </p:txBody>
      </p:sp>
      <p:sp>
        <p:nvSpPr>
          <p:cNvPr id="26639" name="テキスト ボックス 15"/>
          <p:cNvSpPr txBox="1">
            <a:spLocks noChangeArrowheads="1"/>
          </p:cNvSpPr>
          <p:nvPr/>
        </p:nvSpPr>
        <p:spPr bwMode="auto">
          <a:xfrm>
            <a:off x="2540000" y="587692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2000"/>
              <a:t>授業前</a:t>
            </a:r>
          </a:p>
        </p:txBody>
      </p:sp>
      <p:sp>
        <p:nvSpPr>
          <p:cNvPr id="26640" name="テキスト ボックス 16"/>
          <p:cNvSpPr txBox="1">
            <a:spLocks noChangeArrowheads="1"/>
          </p:cNvSpPr>
          <p:nvPr/>
        </p:nvSpPr>
        <p:spPr bwMode="auto">
          <a:xfrm>
            <a:off x="6254750" y="587692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2000"/>
              <a:t>授業後</a:t>
            </a:r>
          </a:p>
        </p:txBody>
      </p:sp>
      <p:sp>
        <p:nvSpPr>
          <p:cNvPr id="26641" name="テキスト ボックス 17"/>
          <p:cNvSpPr txBox="1">
            <a:spLocks noChangeArrowheads="1"/>
          </p:cNvSpPr>
          <p:nvPr/>
        </p:nvSpPr>
        <p:spPr bwMode="auto">
          <a:xfrm>
            <a:off x="468313" y="4948238"/>
            <a:ext cx="120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2000" b="1"/>
              <a:t>前提条件</a:t>
            </a:r>
          </a:p>
        </p:txBody>
      </p:sp>
      <p:sp>
        <p:nvSpPr>
          <p:cNvPr id="26642" name="テキスト ボックス 18"/>
          <p:cNvSpPr txBox="1">
            <a:spLocks noChangeArrowheads="1"/>
          </p:cNvSpPr>
          <p:nvPr/>
        </p:nvSpPr>
        <p:spPr bwMode="auto">
          <a:xfrm>
            <a:off x="468313" y="2519363"/>
            <a:ext cx="120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2000" b="1"/>
              <a:t>学習目標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611188" y="2947988"/>
            <a:ext cx="74295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82625" y="4876800"/>
            <a:ext cx="74295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54063" y="3590925"/>
            <a:ext cx="646112" cy="646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1800">
                <a:solidFill>
                  <a:srgbClr val="000000"/>
                </a:solidFill>
              </a:rPr>
              <a:t>責任</a:t>
            </a:r>
            <a:endParaRPr lang="en-US" altLang="ja-JP" sz="1800">
              <a:solidFill>
                <a:srgbClr val="000000"/>
              </a:solidFill>
            </a:endParaRPr>
          </a:p>
          <a:p>
            <a:r>
              <a:rPr lang="ja-JP" altLang="en-US" sz="1800">
                <a:solidFill>
                  <a:srgbClr val="000000"/>
                </a:solidFill>
              </a:rPr>
              <a:t>範囲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4063" y="54067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入口</a:t>
            </a:r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4063" y="20915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出口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77209" y="62769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入口</a:t>
            </a:r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08628" y="62769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出口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66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365129"/>
              </p:ext>
            </p:extLst>
          </p:nvPr>
        </p:nvGraphicFramePr>
        <p:xfrm>
          <a:off x="155045" y="1385804"/>
          <a:ext cx="8833910" cy="49782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7595"/>
                <a:gridCol w="6996315"/>
              </a:tblGrid>
              <a:tr h="82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b="0" kern="1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(1)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前提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条件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solidFill>
                            <a:schemeClr val="tx1"/>
                          </a:solidFill>
                          <a:effectLst/>
                        </a:rPr>
                        <a:t>授業において学習目標を達成するために，学習者があらかじめ身につけておくべき</a:t>
                      </a:r>
                      <a:r>
                        <a:rPr lang="ja-JP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こと</a:t>
                      </a:r>
                      <a:r>
                        <a:rPr lang="ja-JP" alt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を満たしているか。</a:t>
                      </a:r>
                      <a:endParaRPr lang="ja-JP" sz="20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(2)</a:t>
                      </a:r>
                      <a:r>
                        <a:rPr 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関連</a:t>
                      </a:r>
                      <a:r>
                        <a:rPr lang="ja-JP" sz="2400" kern="100" dirty="0">
                          <a:effectLst/>
                          <a:highlight>
                            <a:srgbClr val="FFFF00"/>
                          </a:highlight>
                        </a:rPr>
                        <a:t>知識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effectLst/>
                        </a:rPr>
                        <a:t>学習者がこれから学習する内容や関連する内容ついて，どの程度知っている（経験している）のか。</a:t>
                      </a:r>
                      <a:endParaRPr lang="ja-JP" sz="20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(3)</a:t>
                      </a:r>
                      <a:r>
                        <a:rPr 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学習</a:t>
                      </a:r>
                      <a:r>
                        <a:rPr lang="ja-JP" sz="2400" kern="100" dirty="0">
                          <a:effectLst/>
                          <a:highlight>
                            <a:srgbClr val="FFFF00"/>
                          </a:highlight>
                        </a:rPr>
                        <a:t>意欲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effectLst/>
                        </a:rPr>
                        <a:t>授業に対する学習者の学習意欲はどの程度か。興味はあるか，やりがいはあるか，自信を</a:t>
                      </a:r>
                      <a:r>
                        <a:rPr lang="ja-JP" sz="2000" b="0" kern="100" dirty="0" smtClean="0">
                          <a:effectLst/>
                        </a:rPr>
                        <a:t>持</a:t>
                      </a:r>
                      <a:r>
                        <a:rPr lang="ja-JP" altLang="en-US" sz="2000" b="0" kern="100" dirty="0" smtClean="0">
                          <a:effectLst/>
                        </a:rPr>
                        <a:t>って取り組める</a:t>
                      </a:r>
                      <a:r>
                        <a:rPr lang="ja-JP" sz="2000" b="0" kern="100" dirty="0" smtClean="0">
                          <a:effectLst/>
                        </a:rPr>
                        <a:t>か</a:t>
                      </a:r>
                      <a:r>
                        <a:rPr lang="ja-JP" sz="2000" b="0" kern="100" dirty="0">
                          <a:effectLst/>
                        </a:rPr>
                        <a:t>など。</a:t>
                      </a:r>
                      <a:endParaRPr lang="ja-JP" sz="20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(4)</a:t>
                      </a:r>
                      <a:r>
                        <a:rPr 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学業</a:t>
                      </a:r>
                      <a:r>
                        <a:rPr lang="ja-JP" sz="2400" kern="100" dirty="0">
                          <a:effectLst/>
                          <a:highlight>
                            <a:srgbClr val="FFFF00"/>
                          </a:highlight>
                        </a:rPr>
                        <a:t>レベル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effectLst/>
                        </a:rPr>
                        <a:t>学習者の他の教科を含めた成績の程度や，学校全体やクラス内の学習者の一般的な知能レベルなど。</a:t>
                      </a:r>
                      <a:endParaRPr lang="ja-JP" sz="20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8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(5)</a:t>
                      </a:r>
                      <a:r>
                        <a:rPr 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学習</a:t>
                      </a:r>
                      <a:r>
                        <a:rPr lang="ja-JP" sz="2400" kern="100" dirty="0">
                          <a:effectLst/>
                          <a:highlight>
                            <a:srgbClr val="FFFF00"/>
                          </a:highlight>
                        </a:rPr>
                        <a:t>方法</a:t>
                      </a:r>
                      <a:r>
                        <a:rPr 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の好み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effectLst/>
                        </a:rPr>
                        <a:t>一斉授業・グループ学習などの好み，利用するメディアの好みなど。これまでにどれが成功したのか。</a:t>
                      </a:r>
                      <a:endParaRPr lang="ja-JP" sz="20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(6)</a:t>
                      </a:r>
                      <a:r>
                        <a:rPr lang="ja-JP" sz="2400" kern="100" dirty="0" smtClean="0">
                          <a:effectLst/>
                          <a:highlight>
                            <a:srgbClr val="FFFF00"/>
                          </a:highlight>
                        </a:rPr>
                        <a:t>クラス</a:t>
                      </a:r>
                      <a:r>
                        <a:rPr lang="ja-JP" sz="2400" kern="100" dirty="0">
                          <a:effectLst/>
                          <a:highlight>
                            <a:srgbClr val="FFFF00"/>
                          </a:highlight>
                        </a:rPr>
                        <a:t>の特徴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effectLst/>
                        </a:rPr>
                        <a:t>クラスの全体的な特徴（雰囲気や，他クラスと特に異なる点など），個々の学習進度のばらつき度合いなど。</a:t>
                      </a:r>
                      <a:endParaRPr lang="ja-JP" sz="20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312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表３−１　</a:t>
            </a:r>
            <a:r>
              <a:rPr kumimoji="1" lang="ja-JP" altLang="en-US" sz="3200" dirty="0" smtClean="0"/>
              <a:t>学習者</a:t>
            </a:r>
            <a:r>
              <a:rPr kumimoji="1" lang="ja-JP" altLang="en-US" sz="3200" dirty="0" smtClean="0"/>
              <a:t>について把握しておくべき項目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6299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キャロルの学校学習の時間モデル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762000" y="3489325"/>
            <a:ext cx="255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4000">
                <a:latin typeface="Tahoma" charset="0"/>
              </a:rPr>
              <a:t>学習率　＝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489325" y="2390775"/>
            <a:ext cx="4587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3600">
                <a:latin typeface="Tahoma" charset="0"/>
              </a:rPr>
              <a:t>学習に費やされた時間</a:t>
            </a:r>
          </a:p>
          <a:p>
            <a:pPr algn="ctr"/>
            <a:r>
              <a:rPr lang="en-US" altLang="ja-JP" sz="3600">
                <a:latin typeface="Tahoma" charset="0"/>
              </a:rPr>
              <a:t>Time Spent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4002088" y="4114800"/>
            <a:ext cx="37703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3600">
                <a:latin typeface="Tahoma" charset="0"/>
              </a:rPr>
              <a:t>学習に必要な時間</a:t>
            </a:r>
          </a:p>
          <a:p>
            <a:pPr algn="ctr"/>
            <a:r>
              <a:rPr lang="en-US" altLang="ja-JP" sz="3600">
                <a:latin typeface="Tahoma" charset="0"/>
              </a:rPr>
              <a:t>Time Needed</a:t>
            </a: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3505200" y="3810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1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Verdana" charset="0"/>
                <a:ea typeface="ＭＳ Ｐゴシック" charset="0"/>
                <a:cs typeface="ＭＳ Ｐゴシック" charset="0"/>
              </a:rPr>
              <a:t>キャロルの学校学習の時間モデル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762000" y="3489325"/>
            <a:ext cx="255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4000" dirty="0">
                <a:latin typeface="Tahoma" charset="0"/>
              </a:rPr>
              <a:t>学習率　＝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218707" y="2813384"/>
            <a:ext cx="5373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600" dirty="0" smtClean="0">
                <a:solidFill>
                  <a:srgbClr val="000000"/>
                </a:solidFill>
                <a:latin typeface="Tahoma" charset="0"/>
              </a:rPr>
              <a:t>D</a:t>
            </a:r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学習</a:t>
            </a:r>
            <a:r>
              <a:rPr lang="ja-JP" altLang="en-US" sz="3600" dirty="0">
                <a:solidFill>
                  <a:srgbClr val="000000"/>
                </a:solidFill>
                <a:latin typeface="Tahoma" charset="0"/>
              </a:rPr>
              <a:t>機会</a:t>
            </a:r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×</a:t>
            </a:r>
            <a:r>
              <a:rPr lang="en-US" altLang="ja-JP" sz="3600" smtClean="0">
                <a:solidFill>
                  <a:srgbClr val="000000"/>
                </a:solidFill>
                <a:latin typeface="Tahoma" charset="0"/>
              </a:rPr>
              <a:t>E</a:t>
            </a:r>
            <a:r>
              <a:rPr lang="ja-JP" altLang="en-US" sz="3600" smtClean="0">
                <a:solidFill>
                  <a:srgbClr val="000000"/>
                </a:solidFill>
                <a:latin typeface="Tahoma" charset="0"/>
              </a:rPr>
              <a:t>学習</a:t>
            </a:r>
            <a:r>
              <a:rPr lang="ja-JP" altLang="en-US" sz="3600" dirty="0">
                <a:solidFill>
                  <a:srgbClr val="000000"/>
                </a:solidFill>
                <a:latin typeface="Tahoma" charset="0"/>
              </a:rPr>
              <a:t>持続力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2986396" y="4114800"/>
            <a:ext cx="581281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600" dirty="0" smtClean="0">
                <a:solidFill>
                  <a:srgbClr val="000000"/>
                </a:solidFill>
                <a:latin typeface="Tahoma" charset="0"/>
              </a:rPr>
              <a:t>A</a:t>
            </a:r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課題</a:t>
            </a:r>
            <a:r>
              <a:rPr lang="ja-JP" altLang="en-US" sz="3600" dirty="0">
                <a:solidFill>
                  <a:srgbClr val="000000"/>
                </a:solidFill>
                <a:latin typeface="Tahoma" charset="0"/>
              </a:rPr>
              <a:t>への適性</a:t>
            </a:r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×</a:t>
            </a:r>
            <a:r>
              <a:rPr lang="en-US" altLang="ja-JP" sz="3600" dirty="0" smtClean="0">
                <a:solidFill>
                  <a:srgbClr val="000000"/>
                </a:solidFill>
                <a:latin typeface="Tahoma" charset="0"/>
              </a:rPr>
              <a:t>B</a:t>
            </a:r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授業</a:t>
            </a:r>
            <a:r>
              <a:rPr lang="ja-JP" altLang="en-US" sz="3600" dirty="0">
                <a:solidFill>
                  <a:srgbClr val="000000"/>
                </a:solidFill>
                <a:latin typeface="Tahoma" charset="0"/>
              </a:rPr>
              <a:t>の質</a:t>
            </a:r>
          </a:p>
          <a:p>
            <a:pPr algn="ctr"/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×</a:t>
            </a:r>
            <a:r>
              <a:rPr lang="en-US" altLang="ja-JP" sz="3600" dirty="0" smtClean="0">
                <a:solidFill>
                  <a:srgbClr val="000000"/>
                </a:solidFill>
                <a:latin typeface="Tahoma" charset="0"/>
              </a:rPr>
              <a:t>C</a:t>
            </a:r>
            <a:r>
              <a:rPr lang="ja-JP" altLang="en-US" sz="3600" dirty="0" smtClean="0">
                <a:solidFill>
                  <a:srgbClr val="000000"/>
                </a:solidFill>
                <a:latin typeface="Tahoma" charset="0"/>
              </a:rPr>
              <a:t>授業</a:t>
            </a:r>
            <a:r>
              <a:rPr lang="ja-JP" altLang="en-US" sz="3600" dirty="0">
                <a:solidFill>
                  <a:srgbClr val="000000"/>
                </a:solidFill>
                <a:latin typeface="Tahoma" charset="0"/>
              </a:rPr>
              <a:t>理解力</a:t>
            </a:r>
          </a:p>
          <a:p>
            <a:pPr algn="ctr"/>
            <a:endParaRPr lang="en-US" altLang="ja-JP" sz="36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3505200" y="3810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10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271</Words>
  <Application>Microsoft Macintosh PowerPoint</Application>
  <PresentationFormat>画面に合わせる (4:3)</PresentationFormat>
  <Paragraphs>43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Calibri</vt:lpstr>
      <vt:lpstr>Century</vt:lpstr>
      <vt:lpstr>ＭＳ Ｐゴシック</vt:lpstr>
      <vt:lpstr>ＭＳ Ｐ明朝</vt:lpstr>
      <vt:lpstr>ＭＳ 明朝</vt:lpstr>
      <vt:lpstr>Tahoma</vt:lpstr>
      <vt:lpstr>Times New Roman</vt:lpstr>
      <vt:lpstr>Verdana</vt:lpstr>
      <vt:lpstr>Arial</vt:lpstr>
      <vt:lpstr>Office テーマ</vt:lpstr>
      <vt:lpstr>図３−１　授業の出入り口と３つのテスト</vt:lpstr>
      <vt:lpstr>表３−１　学習者について把握しておくべき項目</vt:lpstr>
      <vt:lpstr>キャロルの学校学習の時間モデル</vt:lpstr>
      <vt:lpstr>キャロルの学校学習の時間モデル</vt:lpstr>
    </vt:vector>
  </TitlesOfParts>
  <Company>TGU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稲垣 忠</dc:creator>
  <cp:lastModifiedBy>稲垣忠</cp:lastModifiedBy>
  <cp:revision>20</cp:revision>
  <dcterms:created xsi:type="dcterms:W3CDTF">2010-04-22T23:52:23Z</dcterms:created>
  <dcterms:modified xsi:type="dcterms:W3CDTF">2015-10-18T00:54:56Z</dcterms:modified>
</cp:coreProperties>
</file>