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90"/>
  </p:normalViewPr>
  <p:slideViewPr>
    <p:cSldViewPr snapToGrid="0" snapToObjects="1">
      <p:cViewPr>
        <p:scale>
          <a:sx n="54" d="100"/>
          <a:sy n="54" d="100"/>
        </p:scale>
        <p:origin x="1840" y="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3D606-6CDB-5446-9C77-332554FE2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CD5382-913B-E641-89FC-EAAE40F11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A8E33D-BCE7-A84F-B29F-0C6D8A1A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9F734D-D01F-7248-B733-E1FEB9FD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D4471-1B77-E247-BF84-F1D68D98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A2CE5-7474-6A4D-A355-0AE72C46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90A9FF-3C69-494A-9E2A-478F95679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22D4D2-BE94-A94B-84EA-61914AD6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2C0D8-4AE2-C746-A4C4-7DB267E4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098C29-924A-F547-ABB9-3FCFAD9E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7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07554C-F020-D94C-BF08-2CD690C4E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F73745-AF26-9F4F-BA03-508192C68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FBAEB5-FF5D-8F4B-94B7-632B0C40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850BC-1002-694E-A866-CBB4C01D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30FDA7-E5A8-1949-925E-57336B23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379906-74A0-C041-8787-979AB97A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32A066-04B5-FF4F-83E5-C2AB8F81F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6BE32-F7CD-8147-A361-5E504031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01932F-A8AE-B94A-92A4-9D922084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E6003D-ECC5-0C4A-9F4B-A288B429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BB5474-B237-364D-8F2D-27326385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3CD42F-A74F-184C-A577-E428FB8ED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6500A-FA55-6C4E-A57C-C8824127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ED3A4F-5CC5-C343-9FBA-2AEFEFE7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63605D-E2A8-FE40-B8BE-9EFED4CC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63B69-958D-7643-ADFC-795C0310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CBEB7D-46B1-464E-B541-30C0EBE00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F88C4C-C61B-AA48-9830-44E9D538F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A8C034-E3C9-F549-B110-36E196C1C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6AF60B-ECF4-E641-ABC7-CAE68772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9434FF-E9E5-7543-90BA-C0D26D82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1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84A2C-7C5B-9049-9BD6-3E107E13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FD0F06-A819-B844-915D-AA9B4DE4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F6C4E5-A7D7-9442-ACC5-C86111F02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B0BB9E-CC16-C745-93C6-1F87FD0AC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FBD2B5-6C31-0043-B008-44A5FE81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452364-69D9-7740-A1AF-968506CA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66591B-C7E4-4340-AC07-3E6B7E0D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B209E7-6999-7E4B-A15F-6DC817BB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5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BF4CB0-5890-584F-9AC2-9A0BDB01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4304C7-7B49-024A-91E0-DE02A787A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1497E4-E292-9248-9A91-9C5D65FA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B9FF69-CED1-0F44-A499-E5AD9C9D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0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7B6ED6-D69A-4540-AC06-92AF30AD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14B338-9D2F-EF4F-91F7-E16580E2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58B3F7-2240-FF44-BA1D-464C49A2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D4B69-CC94-7440-99AB-04F94FB6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71AA66-E00D-174B-B9D6-8C6D63553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26FD01-7A63-2C4A-8989-434E6D277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B388F1-6960-C247-A90F-96BF171A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23FA8D-ED8D-0841-9065-97AF383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8B45DF-43D9-E048-9582-8D700C35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82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4F8F4-2800-DA4F-ABEC-951BC7DA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947E8F-D4C5-174A-90EA-826AF87FB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A4D7D0-1E6D-B945-A615-6AE8D856C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3CB83C-D181-F449-8A44-1AFCB0DA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2B408D-917F-2940-A2DF-ECEB72A8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DCEBDB-C4F7-9B4D-8EB5-41AA0CC6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D93855-0F82-4443-9EAE-C5A4C0C3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2D78DF-760B-5C4C-9088-E84EC39C3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71E351-6912-EA46-BA59-0F8AE4BDC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9BBD-EEA1-BD43-ABC5-A3F8971367D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B7335-EA11-E54E-A3A2-24351E21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03D425-9309-4D4A-AF3E-8636774D4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4CA6-B9BE-F245-9AEC-6CE81A9D1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59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E5940B7-3F28-AA41-B8A9-E3CCEE80E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931" y="1241044"/>
            <a:ext cx="5168138" cy="40659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5B34A3-425A-FA4B-8178-115F569D2875}"/>
              </a:ext>
            </a:extLst>
          </p:cNvPr>
          <p:cNvSpPr txBox="1"/>
          <p:nvPr/>
        </p:nvSpPr>
        <p:spPr>
          <a:xfrm>
            <a:off x="3666489" y="5616956"/>
            <a:ext cx="5617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図１４−１　</a:t>
            </a:r>
            <a:r>
              <a:rPr lang="ja-JP" altLang="en-US"/>
              <a:t>ダイナブック構想（</a:t>
            </a:r>
            <a:r>
              <a:rPr lang="en-US" altLang="ja-JP" dirty="0"/>
              <a:t>Kay 1972</a:t>
            </a:r>
            <a:r>
              <a:rPr lang="ja-JP" altLang="en-US"/>
              <a:t>）</a:t>
            </a:r>
            <a:r>
              <a:rPr lang="en-US" altLang="ja-JP" dirty="0"/>
              <a:t>(p.200)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82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>
            <a:extLst>
              <a:ext uri="{FF2B5EF4-FFF2-40B4-BE49-F238E27FC236}">
                <a16:creationId xmlns:a16="http://schemas.microsoft.com/office/drawing/2014/main" id="{951C2436-1838-5C46-9AEF-540081440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910" y="225926"/>
            <a:ext cx="9355889" cy="5931688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234455-BCCD-D24A-B38F-93522368F1AA}"/>
              </a:ext>
            </a:extLst>
          </p:cNvPr>
          <p:cNvSpPr txBox="1"/>
          <p:nvPr/>
        </p:nvSpPr>
        <p:spPr>
          <a:xfrm>
            <a:off x="3201699" y="6262742"/>
            <a:ext cx="694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図１４−２　ガニェの９教授事象と反転授業の関係モデル</a:t>
            </a:r>
            <a:r>
              <a:rPr kumimoji="1" lang="en-US" altLang="ja-JP" dirty="0"/>
              <a:t>(p.203)</a:t>
            </a:r>
          </a:p>
        </p:txBody>
      </p:sp>
    </p:spTree>
    <p:extLst>
      <p:ext uri="{BB962C8B-B14F-4D97-AF65-F5344CB8AC3E}">
        <p14:creationId xmlns:p14="http://schemas.microsoft.com/office/powerpoint/2010/main" val="380604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242867-0D7E-F04A-B94F-A4D95781D763}"/>
              </a:ext>
            </a:extLst>
          </p:cNvPr>
          <p:cNvSpPr txBox="1"/>
          <p:nvPr/>
        </p:nvSpPr>
        <p:spPr>
          <a:xfrm>
            <a:off x="3926174" y="5990001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図１４−３　</a:t>
            </a:r>
            <a:r>
              <a:rPr lang="ja-JP" altLang="en-US"/>
              <a:t>個別の学習履歴を把握する</a:t>
            </a:r>
            <a:endParaRPr kumimoji="1" lang="en-US" altLang="ja-JP" dirty="0"/>
          </a:p>
        </p:txBody>
      </p:sp>
      <p:pic>
        <p:nvPicPr>
          <p:cNvPr id="2" name="図 1" descr="グラフ&#10;&#10;自動的に生成された説明">
            <a:extLst>
              <a:ext uri="{FF2B5EF4-FFF2-40B4-BE49-F238E27FC236}">
                <a16:creationId xmlns:a16="http://schemas.microsoft.com/office/drawing/2014/main" id="{55BFC63E-C67B-E5A0-F09F-A5076B3E9C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576" y="1588532"/>
            <a:ext cx="6714802" cy="3402568"/>
          </a:xfrm>
          <a:prstGeom prst="rect">
            <a:avLst/>
          </a:prstGeom>
        </p:spPr>
      </p:pic>
      <p:pic>
        <p:nvPicPr>
          <p:cNvPr id="3" name="図 2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4E537BE3-AB2E-E277-5F15-393741944A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" y="1588532"/>
            <a:ext cx="5088796" cy="340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2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0BFCAA-9B80-D04C-852F-3CE20EC8C151}"/>
              </a:ext>
            </a:extLst>
          </p:cNvPr>
          <p:cNvSpPr txBox="1"/>
          <p:nvPr/>
        </p:nvSpPr>
        <p:spPr>
          <a:xfrm>
            <a:off x="1382239" y="221144"/>
            <a:ext cx="959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表１４−１　校務情報化調査研究委員会における校務の定義（日本教育工学振興会</a:t>
            </a:r>
            <a:r>
              <a:rPr kumimoji="1" lang="en-US" altLang="ja-JP" dirty="0"/>
              <a:t>, 2006</a:t>
            </a:r>
            <a:r>
              <a:rPr kumimoji="1" lang="ja-JP" altLang="en-US"/>
              <a:t>）</a:t>
            </a:r>
            <a:endParaRPr kumimoji="1" lang="en-US" altLang="ja-JP" dirty="0"/>
          </a:p>
        </p:txBody>
      </p:sp>
      <p:pic>
        <p:nvPicPr>
          <p:cNvPr id="4" name="図 3" descr="テーブル&#10;&#10;自動的に生成された説明">
            <a:extLst>
              <a:ext uri="{FF2B5EF4-FFF2-40B4-BE49-F238E27FC236}">
                <a16:creationId xmlns:a16="http://schemas.microsoft.com/office/drawing/2014/main" id="{5A4A7006-2B2B-E371-2AAB-0364823E8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305" y="831177"/>
            <a:ext cx="9035390" cy="556497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2F0C6C-76D0-246A-32A3-F23E133FAD81}"/>
              </a:ext>
            </a:extLst>
          </p:cNvPr>
          <p:cNvSpPr txBox="1"/>
          <p:nvPr/>
        </p:nvSpPr>
        <p:spPr>
          <a:xfrm>
            <a:off x="3608614" y="6452190"/>
            <a:ext cx="6106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/>
              <a:t>http://www2.japet.or.jp/komuict/whatis.html</a:t>
            </a:r>
          </a:p>
        </p:txBody>
      </p:sp>
    </p:spTree>
    <p:extLst>
      <p:ext uri="{BB962C8B-B14F-4D97-AF65-F5344CB8AC3E}">
        <p14:creationId xmlns:p14="http://schemas.microsoft.com/office/powerpoint/2010/main" val="378549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9CB58FB1-3D11-EE4F-8B13-8B59CC15575D}"/>
              </a:ext>
            </a:extLst>
          </p:cNvPr>
          <p:cNvSpPr/>
          <p:nvPr/>
        </p:nvSpPr>
        <p:spPr>
          <a:xfrm>
            <a:off x="408692" y="418362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経験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2CF44E1D-5962-F14A-8ABC-990FCCE939CD}"/>
              </a:ext>
            </a:extLst>
          </p:cNvPr>
          <p:cNvSpPr/>
          <p:nvPr/>
        </p:nvSpPr>
        <p:spPr>
          <a:xfrm>
            <a:off x="2377700" y="418362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知識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00AB6AB6-F3A9-B84A-ADB0-D4172FFC6222}"/>
              </a:ext>
            </a:extLst>
          </p:cNvPr>
          <p:cNvSpPr/>
          <p:nvPr/>
        </p:nvSpPr>
        <p:spPr>
          <a:xfrm>
            <a:off x="1323092" y="1784406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教師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95A2661C-E052-6247-B3A1-8F68E145D1CE}"/>
              </a:ext>
            </a:extLst>
          </p:cNvPr>
          <p:cNvSpPr/>
          <p:nvPr/>
        </p:nvSpPr>
        <p:spPr>
          <a:xfrm>
            <a:off x="1323092" y="3070123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生徒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9466813A-59E0-9B4A-AE68-0A0755AB7758}"/>
              </a:ext>
            </a:extLst>
          </p:cNvPr>
          <p:cNvCxnSpPr>
            <a:stCxn id="18" idx="2"/>
          </p:cNvCxnSpPr>
          <p:nvPr/>
        </p:nvCxnSpPr>
        <p:spPr>
          <a:xfrm>
            <a:off x="975620" y="893850"/>
            <a:ext cx="566928" cy="8905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12201D8-917E-994D-B5FB-8F5D1EF082EF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261876" y="893850"/>
            <a:ext cx="682752" cy="8905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33F2D1A-1F27-2E47-8508-8741E308B718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1890020" y="2259894"/>
            <a:ext cx="0" cy="81022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4213D7F3-172E-8A4D-85CF-81B613C10CE9}"/>
              </a:ext>
            </a:extLst>
          </p:cNvPr>
          <p:cNvSpPr/>
          <p:nvPr/>
        </p:nvSpPr>
        <p:spPr>
          <a:xfrm>
            <a:off x="4450340" y="418362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経験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5D4572E5-DE07-7F4B-911D-6070305B850D}"/>
              </a:ext>
            </a:extLst>
          </p:cNvPr>
          <p:cNvSpPr/>
          <p:nvPr/>
        </p:nvSpPr>
        <p:spPr>
          <a:xfrm>
            <a:off x="6419348" y="418362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知識</a:t>
            </a: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1261494F-1176-5548-80E1-910CFB6638BB}"/>
              </a:ext>
            </a:extLst>
          </p:cNvPr>
          <p:cNvSpPr/>
          <p:nvPr/>
        </p:nvSpPr>
        <p:spPr>
          <a:xfrm>
            <a:off x="5364740" y="1784406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教師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E315A0BC-83A6-D043-A70B-CADD6F970EC0}"/>
              </a:ext>
            </a:extLst>
          </p:cNvPr>
          <p:cNvSpPr/>
          <p:nvPr/>
        </p:nvSpPr>
        <p:spPr>
          <a:xfrm>
            <a:off x="4450340" y="3070123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生徒</a:t>
            </a: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4C4B512-1664-AF47-9289-397D627BCE76}"/>
              </a:ext>
            </a:extLst>
          </p:cNvPr>
          <p:cNvCxnSpPr>
            <a:stCxn id="30" idx="2"/>
          </p:cNvCxnSpPr>
          <p:nvPr/>
        </p:nvCxnSpPr>
        <p:spPr>
          <a:xfrm>
            <a:off x="5017268" y="893850"/>
            <a:ext cx="566928" cy="8905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B437FCFD-7D70-8C48-AE56-A55FCD6548BA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6303524" y="893850"/>
            <a:ext cx="682752" cy="8905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2B278433-2575-2846-9EBE-EA5A6017313B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5017268" y="2259894"/>
            <a:ext cx="624840" cy="81022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EC92A1A7-47BC-4E48-BAAD-35B629BA4A8A}"/>
              </a:ext>
            </a:extLst>
          </p:cNvPr>
          <p:cNvSpPr/>
          <p:nvPr/>
        </p:nvSpPr>
        <p:spPr>
          <a:xfrm>
            <a:off x="6419348" y="3075609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生徒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2129445-7DA1-C949-9568-95D8C5E3AB1F}"/>
              </a:ext>
            </a:extLst>
          </p:cNvPr>
          <p:cNvCxnSpPr>
            <a:cxnSpLocks/>
            <a:stCxn id="37" idx="0"/>
          </p:cNvCxnSpPr>
          <p:nvPr/>
        </p:nvCxnSpPr>
        <p:spPr>
          <a:xfrm flipH="1" flipV="1">
            <a:off x="6303524" y="2259894"/>
            <a:ext cx="682752" cy="81571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8D3B9223-DB54-BA48-973A-53FB1E0CECDC}"/>
              </a:ext>
            </a:extLst>
          </p:cNvPr>
          <p:cNvCxnSpPr>
            <a:cxnSpLocks/>
            <a:stCxn id="33" idx="3"/>
            <a:endCxn id="37" idx="1"/>
          </p:cNvCxnSpPr>
          <p:nvPr/>
        </p:nvCxnSpPr>
        <p:spPr>
          <a:xfrm>
            <a:off x="5584196" y="3307867"/>
            <a:ext cx="835152" cy="548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20619EAB-D33F-724B-B6C7-7DDAA5D26B99}"/>
              </a:ext>
            </a:extLst>
          </p:cNvPr>
          <p:cNvSpPr/>
          <p:nvPr/>
        </p:nvSpPr>
        <p:spPr>
          <a:xfrm>
            <a:off x="9551676" y="473422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教師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5B931FF4-B549-F446-96B6-2D789A03B065}"/>
              </a:ext>
            </a:extLst>
          </p:cNvPr>
          <p:cNvSpPr/>
          <p:nvPr/>
        </p:nvSpPr>
        <p:spPr>
          <a:xfrm>
            <a:off x="8567172" y="3070123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生徒</a:t>
            </a: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CED17019-A20B-C34F-929A-16F61E424B10}"/>
              </a:ext>
            </a:extLst>
          </p:cNvPr>
          <p:cNvCxnSpPr>
            <a:cxnSpLocks/>
            <a:stCxn id="62" idx="0"/>
            <a:endCxn id="51" idx="2"/>
          </p:cNvCxnSpPr>
          <p:nvPr/>
        </p:nvCxnSpPr>
        <p:spPr>
          <a:xfrm flipH="1" flipV="1">
            <a:off x="10118604" y="948910"/>
            <a:ext cx="18288" cy="82336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1DECA00-8157-C247-AB78-4EBEA79A10F7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9134100" y="2537604"/>
            <a:ext cx="537972" cy="53251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BB4A8E22-DA77-D34C-A2BF-E1653A77615A}"/>
              </a:ext>
            </a:extLst>
          </p:cNvPr>
          <p:cNvSpPr/>
          <p:nvPr/>
        </p:nvSpPr>
        <p:spPr>
          <a:xfrm>
            <a:off x="10536180" y="3075609"/>
            <a:ext cx="1133856" cy="475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生徒</a:t>
            </a: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694B130-7947-2A4D-BDC5-1A0E3101240B}"/>
              </a:ext>
            </a:extLst>
          </p:cNvPr>
          <p:cNvCxnSpPr>
            <a:cxnSpLocks/>
            <a:stCxn id="56" idx="0"/>
          </p:cNvCxnSpPr>
          <p:nvPr/>
        </p:nvCxnSpPr>
        <p:spPr>
          <a:xfrm flipH="1" flipV="1">
            <a:off x="10536180" y="2537604"/>
            <a:ext cx="566928" cy="53800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9AAE221-45EC-2048-888B-38996865CD5B}"/>
              </a:ext>
            </a:extLst>
          </p:cNvPr>
          <p:cNvCxnSpPr>
            <a:cxnSpLocks/>
            <a:stCxn id="52" idx="3"/>
            <a:endCxn id="56" idx="1"/>
          </p:cNvCxnSpPr>
          <p:nvPr/>
        </p:nvCxnSpPr>
        <p:spPr>
          <a:xfrm>
            <a:off x="9701028" y="3307867"/>
            <a:ext cx="835152" cy="548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7EEF623-35BF-944F-A2E2-4BA98A11DF4C}"/>
              </a:ext>
            </a:extLst>
          </p:cNvPr>
          <p:cNvSpPr/>
          <p:nvPr/>
        </p:nvSpPr>
        <p:spPr>
          <a:xfrm>
            <a:off x="8945124" y="1772278"/>
            <a:ext cx="2383536" cy="318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知的データベース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1EFE660D-6A46-5E4F-A695-D252E4072F75}"/>
              </a:ext>
            </a:extLst>
          </p:cNvPr>
          <p:cNvSpPr/>
          <p:nvPr/>
        </p:nvSpPr>
        <p:spPr>
          <a:xfrm>
            <a:off x="8945124" y="2094863"/>
            <a:ext cx="2383536" cy="3184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pc="-150"/>
              <a:t>エキスパートシステム</a:t>
            </a:r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0AA02B09-77B2-2740-9C39-A514B79B85F8}"/>
              </a:ext>
            </a:extLst>
          </p:cNvPr>
          <p:cNvSpPr/>
          <p:nvPr/>
        </p:nvSpPr>
        <p:spPr>
          <a:xfrm>
            <a:off x="9816174" y="745159"/>
            <a:ext cx="1853184" cy="4660900"/>
          </a:xfrm>
          <a:prstGeom prst="arc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DEF9FCBF-3F6E-424C-8E3F-5E928FB604CF}"/>
              </a:ext>
            </a:extLst>
          </p:cNvPr>
          <p:cNvSpPr/>
          <p:nvPr/>
        </p:nvSpPr>
        <p:spPr>
          <a:xfrm flipH="1">
            <a:off x="8604426" y="734586"/>
            <a:ext cx="1853184" cy="4660900"/>
          </a:xfrm>
          <a:prstGeom prst="arc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D652992-8C47-2E40-B3ED-2D7B95F8E9E3}"/>
              </a:ext>
            </a:extLst>
          </p:cNvPr>
          <p:cNvSpPr txBox="1"/>
          <p:nvPr/>
        </p:nvSpPr>
        <p:spPr>
          <a:xfrm>
            <a:off x="997929" y="39865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/>
              <a:t>口頭</a:t>
            </a:r>
            <a:r>
              <a:rPr kumimoji="1" lang="ja-JP" altLang="en-US" b="1"/>
              <a:t>継承モデル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E17E95D-18C5-BE40-91D9-B7A56CF4D703}"/>
              </a:ext>
            </a:extLst>
          </p:cNvPr>
          <p:cNvSpPr txBox="1"/>
          <p:nvPr/>
        </p:nvSpPr>
        <p:spPr>
          <a:xfrm>
            <a:off x="5213894" y="39865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/>
              <a:t>現在の</a:t>
            </a:r>
            <a:r>
              <a:rPr kumimoji="1" lang="ja-JP" altLang="en-US" b="1"/>
              <a:t>モデル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8EB3A4C-B9C5-164E-B46F-D6AE3E62DE89}"/>
              </a:ext>
            </a:extLst>
          </p:cNvPr>
          <p:cNvSpPr txBox="1"/>
          <p:nvPr/>
        </p:nvSpPr>
        <p:spPr>
          <a:xfrm>
            <a:off x="9218357" y="39865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/>
              <a:t>情報技術</a:t>
            </a:r>
            <a:r>
              <a:rPr kumimoji="1" lang="ja-JP" altLang="en-US" b="1"/>
              <a:t>モデル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E2F6938-459F-3443-85DF-A9A2F9E9DBE8}"/>
              </a:ext>
            </a:extLst>
          </p:cNvPr>
          <p:cNvSpPr txBox="1"/>
          <p:nvPr/>
        </p:nvSpPr>
        <p:spPr>
          <a:xfrm>
            <a:off x="484437" y="4518323"/>
            <a:ext cx="2811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教師の口頭による，のちに教科書等の使用を含めた，限られた知識，経験の一方的な伝達。</a:t>
            </a:r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/>
              <a:t>生徒の活動は評価されるため</a:t>
            </a:r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64C2AF2-28E5-D743-B07A-06AC5F0C45AC}"/>
              </a:ext>
            </a:extLst>
          </p:cNvPr>
          <p:cNvSpPr txBox="1"/>
          <p:nvPr/>
        </p:nvSpPr>
        <p:spPr>
          <a:xfrm>
            <a:off x="4593141" y="4518323"/>
            <a:ext cx="2811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情報の伝達者およびゲートキーパーとしての教師：過去６０年余の社会的要請に応えてきた。</a:t>
            </a:r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/>
              <a:t>生徒間の相互作用は二次的なもの</a:t>
            </a:r>
            <a:endParaRPr kumimoji="1" lang="ja-JP" altLang="en-US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B81E9EE-1DB7-2F48-B3E7-9DC564F13304}"/>
              </a:ext>
            </a:extLst>
          </p:cNvPr>
          <p:cNvSpPr txBox="1"/>
          <p:nvPr/>
        </p:nvSpPr>
        <p:spPr>
          <a:xfrm>
            <a:off x="8722165" y="4518323"/>
            <a:ext cx="2811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応答的環境での生徒間，対機械，対人間教師の相互学習：教師による基礎情報の提示を回避し，教師は機械にできない部分を担当。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69636EAA-8839-0D4A-B2EF-0F7C34E73132}"/>
              </a:ext>
            </a:extLst>
          </p:cNvPr>
          <p:cNvSpPr txBox="1"/>
          <p:nvPr/>
        </p:nvSpPr>
        <p:spPr>
          <a:xfrm>
            <a:off x="2402864" y="6373285"/>
            <a:ext cx="861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図１４−</a:t>
            </a:r>
            <a:r>
              <a:rPr lang="ja-JP" altLang="en-US"/>
              <a:t>４　ブランソンの学校の情報技術モデル（鈴木　</a:t>
            </a:r>
            <a:r>
              <a:rPr lang="en-US" altLang="ja-JP" dirty="0"/>
              <a:t>1995</a:t>
            </a:r>
            <a:r>
              <a:rPr lang="ja-JP" altLang="en-US"/>
              <a:t>より作成）</a:t>
            </a:r>
            <a:r>
              <a:rPr lang="en-US" altLang="ja-JP" dirty="0"/>
              <a:t>(p.210)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298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226</Words>
  <Application>Microsoft Macintosh PowerPoint</Application>
  <PresentationFormat>ワイド画面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忠 稲垣</dc:creator>
  <cp:lastModifiedBy>稲垣 忠</cp:lastModifiedBy>
  <cp:revision>5</cp:revision>
  <dcterms:created xsi:type="dcterms:W3CDTF">2019-04-07T07:51:02Z</dcterms:created>
  <dcterms:modified xsi:type="dcterms:W3CDTF">2023-08-02T15:42:47Z</dcterms:modified>
</cp:coreProperties>
</file>