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/>
    <p:restoredTop sz="94690"/>
  </p:normalViewPr>
  <p:slideViewPr>
    <p:cSldViewPr snapToGrid="0" snapToObjects="1">
      <p:cViewPr varScale="1">
        <p:scale>
          <a:sx n="96" d="100"/>
          <a:sy n="96" d="100"/>
        </p:scale>
        <p:origin x="1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1B9F2-7B6D-2D44-B279-7F4A635EA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0CC4B4-72AA-2443-AC19-4199D891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F6B70B-4010-9247-B92C-C98E77CC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6AD1CB-FD75-E540-A4D2-71394CAE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E21913-82A2-A945-8555-F795227A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5CC97-BE7A-5E41-9C46-32B6E5E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AB9E97-FFFB-F349-9617-BB9AAFEE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F15A9-63BA-2542-A12F-1A0EF9F1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C3AE35-7DE9-414B-92F6-81657BA8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6C1DF-9A6A-BD4C-A22B-B74E5727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9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03AFCE3-5711-B046-91A9-C8D90DDE5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2E6A74-6EAC-8743-8A2E-1A0B6BAC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71824E-396B-6A4C-BA3A-D03EA343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EA26F6-9F44-1C48-83B0-C2094156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A2D1B-9877-7D4F-995B-093A9A3D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6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77972-64CD-F14E-A45D-D602E14D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2199B-6555-2A48-AE5F-5E6D3BDD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259B0D-1DB0-2E40-85D7-D5AE3EC0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F82A95-CE8E-D146-BB49-35A36355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5EA54D-9C7E-3E4A-8AA4-53361C5F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57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0EF3CA-3776-1649-94C2-0D0EF256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9DA71A-1A26-0A4A-937E-FAA2EC40D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313973-8A4F-6343-AD02-29D79A64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5B3AC8-0B52-6546-9076-E908B476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3BB1F2-65AB-5542-AB25-865F55AB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30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5B6EC-ECB3-8F4D-83E0-84197BF1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909AA7-C085-6745-B863-61D2D74E4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FC404F-5FBC-524C-B9A7-34D9CEF4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27ED4D-6719-3A4B-ACEC-8088E3DA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2A75D5-2B7E-7148-982D-B2A05970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29B3AD-117E-B94A-AFC1-1189331A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1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4CD34D-CF1B-5E48-B2BD-EFAC94B0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957225-405B-8043-B1DC-059DD538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0890D0-0BA2-9E4C-B56D-0AC6204AC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2C334A-6414-7843-B908-97FF77812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CB005E-94D1-0A43-A4A1-2F17B06E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D7B242-E236-8847-8D56-C7F76D47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8B0238-CC2F-C249-96A2-3117056F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A28493-D8B4-484A-8B09-2370198D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C7A0E-FB04-EF4B-985B-3F5EE56E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DF6226-90DE-604E-AAE0-B0A54DA0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ED2A97-DCCD-2144-BF06-4EF77B6C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697775-2476-AC42-9BF5-D6B13C9F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20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873091-DD5F-E541-B7F4-4E5F0B0D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9425EA-888A-B046-B82D-50218C60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57AA3-28EE-F445-99E8-0CCCD2B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7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9E6C3-23FE-A14D-9B51-BEB94248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8A749D-0A2E-6E4D-922F-68DC4F8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2468D4-A315-A942-9D42-7C0229DD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D4AF44-794D-2642-9A15-AD3D34C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81C4D1-FACE-5B49-BB0D-D5E3972C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0246B4-C2C2-ED43-9ECF-DD0A8DC0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4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EC28F-E0FA-5341-B1B3-843D6CC1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735F33-BAB6-1C45-8A54-9B9B8C48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2B1258-543C-BB48-8AC0-AE7ED6C18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E80BD-9346-3645-BE80-BB74AB8B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CE5746-CC4B-C248-AE6E-9321A156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C0CC76-6B14-044A-9FF4-2127A481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91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DBA5C1E-C52C-4344-84C1-EF665A89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DE4F79-5BA8-F44A-8B60-B40139EF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C6A1D-5937-254E-9F24-33713F0F6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4561-22B8-0942-B37A-006BC9F3EC91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30BB3-C2AF-A643-AD94-40A7D873B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F2B13D-6A9F-5A4A-81E1-E5C0D432C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01DD-7D63-8B4A-8396-5520E1F30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8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CD9170E-639E-BB49-AB9F-DA1178144355}"/>
              </a:ext>
            </a:extLst>
          </p:cNvPr>
          <p:cNvGrpSpPr/>
          <p:nvPr/>
        </p:nvGrpSpPr>
        <p:grpSpPr>
          <a:xfrm>
            <a:off x="3950678" y="2780215"/>
            <a:ext cx="1081826" cy="348376"/>
            <a:chOff x="3219718" y="5112266"/>
            <a:chExt cx="1081826" cy="34837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2AD75AE-467F-0041-9735-F27425A0A44A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2A89126-7471-F547-8881-72E86048F8E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068BB3F-46D1-4F46-B924-DF9C24DE46A2}"/>
              </a:ext>
            </a:extLst>
          </p:cNvPr>
          <p:cNvGrpSpPr/>
          <p:nvPr/>
        </p:nvGrpSpPr>
        <p:grpSpPr>
          <a:xfrm>
            <a:off x="3950678" y="3301913"/>
            <a:ext cx="1081826" cy="348376"/>
            <a:chOff x="3219718" y="5112266"/>
            <a:chExt cx="1081826" cy="34837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05B6098-88EA-0C46-8390-D452DAB33DE1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EE82EB3-0E89-4D4D-BDA7-A32F732463D2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26C158F-92E0-794E-8A56-FEE98E6576BC}"/>
              </a:ext>
            </a:extLst>
          </p:cNvPr>
          <p:cNvGrpSpPr/>
          <p:nvPr/>
        </p:nvGrpSpPr>
        <p:grpSpPr>
          <a:xfrm>
            <a:off x="3950678" y="3821398"/>
            <a:ext cx="1081826" cy="348376"/>
            <a:chOff x="3219718" y="5112266"/>
            <a:chExt cx="1081826" cy="34837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67661F5-C8CF-5843-A476-B08274825538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34BEC01-98C1-9A46-A2DE-D26457D50D61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60D07BB-2DFC-DF40-BE61-5C0D65277957}"/>
              </a:ext>
            </a:extLst>
          </p:cNvPr>
          <p:cNvGrpSpPr/>
          <p:nvPr/>
        </p:nvGrpSpPr>
        <p:grpSpPr>
          <a:xfrm>
            <a:off x="3950678" y="4343096"/>
            <a:ext cx="1081826" cy="348376"/>
            <a:chOff x="3219718" y="5112266"/>
            <a:chExt cx="1081826" cy="348376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BEA9C3D-20F8-9E42-93B9-A6E69657BC14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81FD791-A536-C04D-BBB0-DEE49D3CAEC7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AFA8DAB-82A8-494B-93F9-5E666E24F3D5}"/>
              </a:ext>
            </a:extLst>
          </p:cNvPr>
          <p:cNvGrpSpPr/>
          <p:nvPr/>
        </p:nvGrpSpPr>
        <p:grpSpPr>
          <a:xfrm>
            <a:off x="5287934" y="2780215"/>
            <a:ext cx="1081826" cy="348376"/>
            <a:chOff x="3219718" y="5112266"/>
            <a:chExt cx="1081826" cy="348376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3F8B8B5-8902-D14F-97D3-46E6AEB815A3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58A1EB4-2372-034A-923D-71F458879365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4A915AD-20A8-5C43-BC38-F06327E955A8}"/>
              </a:ext>
            </a:extLst>
          </p:cNvPr>
          <p:cNvGrpSpPr/>
          <p:nvPr/>
        </p:nvGrpSpPr>
        <p:grpSpPr>
          <a:xfrm>
            <a:off x="5287934" y="3301913"/>
            <a:ext cx="1081826" cy="348376"/>
            <a:chOff x="3219718" y="5112266"/>
            <a:chExt cx="1081826" cy="348376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7B620A7-6C11-A543-AFF9-E52D5E9C1AC5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F036BCE-AC57-B34A-94AC-EC91C5A4F15C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453BCF1-DF5A-0F47-9AA1-70F5F13434B4}"/>
              </a:ext>
            </a:extLst>
          </p:cNvPr>
          <p:cNvGrpSpPr/>
          <p:nvPr/>
        </p:nvGrpSpPr>
        <p:grpSpPr>
          <a:xfrm>
            <a:off x="5287934" y="3821398"/>
            <a:ext cx="1081826" cy="348376"/>
            <a:chOff x="3219718" y="5112266"/>
            <a:chExt cx="1081826" cy="34837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9BE3C3E-9E15-EB48-B28F-B8B8F2F5202C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F074C431-CAB9-B34F-B437-4165A9611ADC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E88E048-3F0A-364F-89A4-BEF0E2E30791}"/>
              </a:ext>
            </a:extLst>
          </p:cNvPr>
          <p:cNvGrpSpPr/>
          <p:nvPr/>
        </p:nvGrpSpPr>
        <p:grpSpPr>
          <a:xfrm>
            <a:off x="5287934" y="4343096"/>
            <a:ext cx="1081826" cy="348376"/>
            <a:chOff x="3219718" y="5112266"/>
            <a:chExt cx="1081826" cy="34837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9E17625-3881-8F43-BCDA-A9F9BFC51E7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B8652AFE-CD34-094D-BACD-5BA8A98E482B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1DF1047-402A-E941-954C-0C021DB2EEBC}"/>
              </a:ext>
            </a:extLst>
          </p:cNvPr>
          <p:cNvGrpSpPr/>
          <p:nvPr/>
        </p:nvGrpSpPr>
        <p:grpSpPr>
          <a:xfrm>
            <a:off x="6601580" y="2780215"/>
            <a:ext cx="1081826" cy="348376"/>
            <a:chOff x="3219718" y="5112266"/>
            <a:chExt cx="1081826" cy="34837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BFE2475-839C-A448-83EB-4FA36923CBC5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59F7E3A-0D8F-B24C-B83E-748838D685FF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C0DD54E-4EA7-0344-8283-E983BDD1FE5E}"/>
              </a:ext>
            </a:extLst>
          </p:cNvPr>
          <p:cNvGrpSpPr/>
          <p:nvPr/>
        </p:nvGrpSpPr>
        <p:grpSpPr>
          <a:xfrm>
            <a:off x="6601580" y="3301913"/>
            <a:ext cx="1081826" cy="348376"/>
            <a:chOff x="3219718" y="5112266"/>
            <a:chExt cx="1081826" cy="348376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7C0C726-3235-E74B-8156-D06A294E5C99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D4848A03-3031-8541-ACA2-EF3B0F415451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C6A645E-0254-4D46-94F1-6F956B9ECF1E}"/>
              </a:ext>
            </a:extLst>
          </p:cNvPr>
          <p:cNvGrpSpPr/>
          <p:nvPr/>
        </p:nvGrpSpPr>
        <p:grpSpPr>
          <a:xfrm>
            <a:off x="6601580" y="3821398"/>
            <a:ext cx="1081826" cy="348376"/>
            <a:chOff x="3219718" y="5112266"/>
            <a:chExt cx="1081826" cy="348376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BAE04ED-38E6-1349-A0D1-5B16FB198A93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35CFCA9-CFC6-BC44-99E4-E49B221A5D6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4C05C69-E601-A644-9BEB-23540533B6AE}"/>
              </a:ext>
            </a:extLst>
          </p:cNvPr>
          <p:cNvGrpSpPr/>
          <p:nvPr/>
        </p:nvGrpSpPr>
        <p:grpSpPr>
          <a:xfrm>
            <a:off x="6601580" y="4343096"/>
            <a:ext cx="1081826" cy="348376"/>
            <a:chOff x="3219718" y="5112266"/>
            <a:chExt cx="1081826" cy="348376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B158CFAF-71CA-ED49-B9F6-BE9A89125EE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373A092-831F-844B-8023-69983740A019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9F1CDE5-6763-E946-B49A-0593E3CDA078}"/>
              </a:ext>
            </a:extLst>
          </p:cNvPr>
          <p:cNvSpPr/>
          <p:nvPr/>
        </p:nvSpPr>
        <p:spPr>
          <a:xfrm>
            <a:off x="3285270" y="1474628"/>
            <a:ext cx="5087154" cy="3908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483FE91-2483-8545-BD93-5C1156CDFACF}"/>
              </a:ext>
            </a:extLst>
          </p:cNvPr>
          <p:cNvSpPr/>
          <p:nvPr/>
        </p:nvSpPr>
        <p:spPr>
          <a:xfrm>
            <a:off x="5477188" y="1999331"/>
            <a:ext cx="703318" cy="36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AE7A02-546A-834F-B85A-11AE98E78F4E}"/>
              </a:ext>
            </a:extLst>
          </p:cNvPr>
          <p:cNvSpPr/>
          <p:nvPr/>
        </p:nvSpPr>
        <p:spPr>
          <a:xfrm>
            <a:off x="4366802" y="1491073"/>
            <a:ext cx="2924090" cy="163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3FF68F5-2610-1D45-AC19-6D9C0EBC3112}"/>
              </a:ext>
            </a:extLst>
          </p:cNvPr>
          <p:cNvSpPr/>
          <p:nvPr/>
        </p:nvSpPr>
        <p:spPr>
          <a:xfrm>
            <a:off x="3976436" y="2177828"/>
            <a:ext cx="877118" cy="411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8C3F2CA-427E-1944-830A-7C1267850091}"/>
              </a:ext>
            </a:extLst>
          </p:cNvPr>
          <p:cNvSpPr txBox="1"/>
          <p:nvPr/>
        </p:nvSpPr>
        <p:spPr>
          <a:xfrm>
            <a:off x="5552261" y="120651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黒板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CFAF53B-28E7-364D-ABBB-39F95D097804}"/>
              </a:ext>
            </a:extLst>
          </p:cNvPr>
          <p:cNvSpPr txBox="1"/>
          <p:nvPr/>
        </p:nvSpPr>
        <p:spPr>
          <a:xfrm>
            <a:off x="5564765" y="20257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教卓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59AD3E4-9E50-8E49-8AE0-7D5399C7AA81}"/>
              </a:ext>
            </a:extLst>
          </p:cNvPr>
          <p:cNvGrpSpPr/>
          <p:nvPr/>
        </p:nvGrpSpPr>
        <p:grpSpPr>
          <a:xfrm rot="2769727">
            <a:off x="7736368" y="1594626"/>
            <a:ext cx="334488" cy="676022"/>
            <a:chOff x="9192768" y="1011936"/>
            <a:chExt cx="353568" cy="67610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1705014A-D572-124F-A079-D70E1D11D503}"/>
                </a:ext>
              </a:extLst>
            </p:cNvPr>
            <p:cNvSpPr/>
            <p:nvPr/>
          </p:nvSpPr>
          <p:spPr>
            <a:xfrm>
              <a:off x="9192768" y="1011936"/>
              <a:ext cx="353568" cy="438565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台形 51">
              <a:extLst>
                <a:ext uri="{FF2B5EF4-FFF2-40B4-BE49-F238E27FC236}">
                  <a16:creationId xmlns:a16="http://schemas.microsoft.com/office/drawing/2014/main" id="{CD2E7680-5841-AF41-B1EF-807D278D915D}"/>
                </a:ext>
              </a:extLst>
            </p:cNvPr>
            <p:cNvSpPr/>
            <p:nvPr/>
          </p:nvSpPr>
          <p:spPr>
            <a:xfrm>
              <a:off x="9238402" y="1498788"/>
              <a:ext cx="241698" cy="189249"/>
            </a:xfrm>
            <a:prstGeom prst="trapezoid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286DB87D-80E1-B045-A995-D48D06D4417C}"/>
              </a:ext>
            </a:extLst>
          </p:cNvPr>
          <p:cNvGrpSpPr/>
          <p:nvPr/>
        </p:nvGrpSpPr>
        <p:grpSpPr>
          <a:xfrm rot="13500000">
            <a:off x="3526638" y="4700848"/>
            <a:ext cx="334488" cy="676022"/>
            <a:chOff x="9192768" y="1011936"/>
            <a:chExt cx="353568" cy="67610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CA14E2B0-AA2F-2440-B8AF-8614B0879CB3}"/>
                </a:ext>
              </a:extLst>
            </p:cNvPr>
            <p:cNvSpPr/>
            <p:nvPr/>
          </p:nvSpPr>
          <p:spPr>
            <a:xfrm>
              <a:off x="9192768" y="1011936"/>
              <a:ext cx="353568" cy="438565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台形 58">
              <a:extLst>
                <a:ext uri="{FF2B5EF4-FFF2-40B4-BE49-F238E27FC236}">
                  <a16:creationId xmlns:a16="http://schemas.microsoft.com/office/drawing/2014/main" id="{FB0F641B-70E9-3643-AA64-DEF9E01F7DF3}"/>
                </a:ext>
              </a:extLst>
            </p:cNvPr>
            <p:cNvSpPr/>
            <p:nvPr/>
          </p:nvSpPr>
          <p:spPr>
            <a:xfrm>
              <a:off x="9238402" y="1498788"/>
              <a:ext cx="241698" cy="189249"/>
            </a:xfrm>
            <a:prstGeom prst="trapezoid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E46E2A2-3961-B244-A365-226D90C61134}"/>
              </a:ext>
            </a:extLst>
          </p:cNvPr>
          <p:cNvSpPr txBox="1"/>
          <p:nvPr/>
        </p:nvSpPr>
        <p:spPr>
          <a:xfrm>
            <a:off x="2481659" y="5787861"/>
            <a:ext cx="645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図１５−１　授業をビデオ録画する際のカメラ位置</a:t>
            </a:r>
            <a:r>
              <a:rPr kumimoji="1" lang="en-US" altLang="ja-JP" dirty="0"/>
              <a:t> (p.219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728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CF73AE2-6870-4742-96FF-F1E2E02C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82"/>
          <a:stretch/>
        </p:blipFill>
        <p:spPr>
          <a:xfrm>
            <a:off x="1066800" y="1328928"/>
            <a:ext cx="9539893" cy="44518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060508-DA2F-2443-93CB-06311FC546B1}"/>
              </a:ext>
            </a:extLst>
          </p:cNvPr>
          <p:cNvSpPr txBox="1"/>
          <p:nvPr/>
        </p:nvSpPr>
        <p:spPr>
          <a:xfrm>
            <a:off x="3992331" y="5789397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図１５−２　座席表の例 </a:t>
            </a:r>
            <a:r>
              <a:rPr kumimoji="1" lang="en-US" altLang="ja-JP" dirty="0"/>
              <a:t>(p.220</a:t>
            </a:r>
            <a:r>
              <a:rPr kumimoji="1" lang="ja-JP" altLang="en-US"/>
              <a:t>）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95D398-163C-9344-8B87-7E566552C6AD}"/>
              </a:ext>
            </a:extLst>
          </p:cNvPr>
          <p:cNvCxnSpPr/>
          <p:nvPr/>
        </p:nvCxnSpPr>
        <p:spPr>
          <a:xfrm>
            <a:off x="816864" y="950976"/>
            <a:ext cx="0" cy="4706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4A6774D-1BD9-F94E-AD4E-B8608E40691A}"/>
              </a:ext>
            </a:extLst>
          </p:cNvPr>
          <p:cNvCxnSpPr>
            <a:cxnSpLocks/>
          </p:cNvCxnSpPr>
          <p:nvPr/>
        </p:nvCxnSpPr>
        <p:spPr>
          <a:xfrm>
            <a:off x="816864" y="950976"/>
            <a:ext cx="100397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D51E085-2854-5842-828F-DF44096A0005}"/>
              </a:ext>
            </a:extLst>
          </p:cNvPr>
          <p:cNvCxnSpPr/>
          <p:nvPr/>
        </p:nvCxnSpPr>
        <p:spPr>
          <a:xfrm>
            <a:off x="10856628" y="950976"/>
            <a:ext cx="0" cy="4706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57B8241-F21C-AB42-9365-392B16CFA5E2}"/>
              </a:ext>
            </a:extLst>
          </p:cNvPr>
          <p:cNvPicPr/>
          <p:nvPr/>
        </p:nvPicPr>
        <p:blipFill rotWithShape="1">
          <a:blip r:embed="rId2"/>
          <a:srcRect b="32820"/>
          <a:stretch/>
        </p:blipFill>
        <p:spPr bwMode="auto">
          <a:xfrm>
            <a:off x="2547207" y="0"/>
            <a:ext cx="7097586" cy="588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BDD5DC-6CC6-F648-9A46-EEAEDB05075F}"/>
              </a:ext>
            </a:extLst>
          </p:cNvPr>
          <p:cNvSpPr/>
          <p:nvPr/>
        </p:nvSpPr>
        <p:spPr>
          <a:xfrm>
            <a:off x="1450848" y="6454246"/>
            <a:ext cx="11045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https://www.pref.shimane.lg.jp/education/kyoiku/kikan/matsue_ec/chousa_kenkyu/H25_tyousa_kenkyuu.data/H25_kanri-reaf.pdf</a:t>
            </a:r>
            <a:endParaRPr lang="ja-JP" altLang="ja-JP" sz="1400" kern="10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556145-BC54-474E-BCA0-E7F5F10539FA}"/>
              </a:ext>
            </a:extLst>
          </p:cNvPr>
          <p:cNvSpPr txBox="1"/>
          <p:nvPr/>
        </p:nvSpPr>
        <p:spPr>
          <a:xfrm>
            <a:off x="923750" y="5962441"/>
            <a:ext cx="1034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図１５−３　管理職による授業観察リーフレット（抜粋）（島根県教育センター</a:t>
            </a:r>
            <a:r>
              <a:rPr kumimoji="1" lang="en-US" altLang="ja-JP" dirty="0"/>
              <a:t> 2014</a:t>
            </a:r>
            <a:r>
              <a:rPr kumimoji="1" lang="ja-JP" altLang="en-US"/>
              <a:t>）（</a:t>
            </a:r>
            <a:r>
              <a:rPr kumimoji="1" lang="en-US" altLang="ja-JP" dirty="0"/>
              <a:t>p.221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4037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BB8C62A-B208-294D-9384-E238B14CF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88189"/>
              </p:ext>
            </p:extLst>
          </p:nvPr>
        </p:nvGraphicFramePr>
        <p:xfrm>
          <a:off x="512064" y="950976"/>
          <a:ext cx="11167872" cy="552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61">
                  <a:extLst>
                    <a:ext uri="{9D8B030D-6E8A-4147-A177-3AD203B41FA5}">
                      <a16:colId xmlns:a16="http://schemas.microsoft.com/office/drawing/2014/main" val="3651942300"/>
                    </a:ext>
                  </a:extLst>
                </a:gridCol>
                <a:gridCol w="2428916">
                  <a:extLst>
                    <a:ext uri="{9D8B030D-6E8A-4147-A177-3AD203B41FA5}">
                      <a16:colId xmlns:a16="http://schemas.microsoft.com/office/drawing/2014/main" val="3378653484"/>
                    </a:ext>
                  </a:extLst>
                </a:gridCol>
                <a:gridCol w="7723695">
                  <a:extLst>
                    <a:ext uri="{9D8B030D-6E8A-4147-A177-3AD203B41FA5}">
                      <a16:colId xmlns:a16="http://schemas.microsoft.com/office/drawing/2014/main" val="3737026776"/>
                    </a:ext>
                  </a:extLst>
                </a:gridCol>
              </a:tblGrid>
              <a:tr h="552298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教師の発言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vert="eaVert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間接的影響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ja-JP" sz="2400" kern="100">
                          <a:effectLst/>
                        </a:rPr>
                        <a:t>）感情を受け入れること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2839627606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r>
                        <a:rPr lang="ja-JP" sz="2400" kern="100">
                          <a:effectLst/>
                        </a:rPr>
                        <a:t>）ほめたり、勇気づけたりすること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3302510602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ja-JP" sz="2400" kern="100">
                          <a:effectLst/>
                        </a:rPr>
                        <a:t>）アイデアを受け入れたり、利用したりすること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2370037181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r>
                        <a:rPr lang="ja-JP" sz="2400" kern="100">
                          <a:effectLst/>
                        </a:rPr>
                        <a:t>）発問すること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2848004933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直接的影響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ja-JP" sz="2400" kern="100">
                          <a:effectLst/>
                        </a:rPr>
                        <a:t>）講義すること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1043558631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ja-JP" sz="2400" kern="100">
                          <a:effectLst/>
                        </a:rPr>
                        <a:t>）指示すること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2970420842"/>
                  </a:ext>
                </a:extLst>
              </a:tr>
              <a:tr h="5522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r>
                        <a:rPr lang="ja-JP" sz="2400" kern="100">
                          <a:effectLst/>
                        </a:rPr>
                        <a:t>）批判したり、正当化したりすること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858115493"/>
                  </a:ext>
                </a:extLst>
              </a:tr>
              <a:tr h="55229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生徒の発言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</a:t>
                      </a:r>
                      <a:r>
                        <a:rPr lang="ja-JP" sz="2400" kern="100">
                          <a:effectLst/>
                        </a:rPr>
                        <a:t>）生徒の発言―応答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1970490605"/>
                  </a:ext>
                </a:extLst>
              </a:tr>
              <a:tr h="55229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9) </a:t>
                      </a:r>
                      <a:r>
                        <a:rPr lang="ja-JP" sz="2400" kern="100">
                          <a:effectLst/>
                        </a:rPr>
                        <a:t>生徒の発言−自発的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1523067680"/>
                  </a:ext>
                </a:extLst>
              </a:tr>
              <a:tr h="5522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10) </a:t>
                      </a:r>
                      <a:r>
                        <a:rPr lang="ja-JP" sz="2400" kern="100">
                          <a:effectLst/>
                        </a:rPr>
                        <a:t>沈黙あるいは混乱</a:t>
                      </a:r>
                      <a:endParaRPr lang="ja-JP" sz="2400" kern="100"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36792515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07795A-597F-5E48-A426-6B3336F84B2D}"/>
              </a:ext>
            </a:extLst>
          </p:cNvPr>
          <p:cNvSpPr txBox="1"/>
          <p:nvPr/>
        </p:nvSpPr>
        <p:spPr>
          <a:xfrm>
            <a:off x="2944335" y="384044"/>
            <a:ext cx="630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表１５−１　フランダースのカテゴリーシステム（</a:t>
            </a:r>
            <a:r>
              <a:rPr kumimoji="1" lang="en-US" altLang="ja-JP" dirty="0"/>
              <a:t>p.222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4766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11377AC-1FC6-1644-BA1F-68F981F5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84950"/>
              </p:ext>
            </p:extLst>
          </p:nvPr>
        </p:nvGraphicFramePr>
        <p:xfrm>
          <a:off x="1915422" y="341377"/>
          <a:ext cx="8361156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763">
                  <a:extLst>
                    <a:ext uri="{9D8B030D-6E8A-4147-A177-3AD203B41FA5}">
                      <a16:colId xmlns:a16="http://schemas.microsoft.com/office/drawing/2014/main" val="4074230208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2047722530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2521291467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4156529360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3091778980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2713758109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35973072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501392950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2673504732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3324916477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1834243688"/>
                    </a:ext>
                  </a:extLst>
                </a:gridCol>
                <a:gridCol w="696763">
                  <a:extLst>
                    <a:ext uri="{9D8B030D-6E8A-4147-A177-3AD203B41FA5}">
                      <a16:colId xmlns:a16="http://schemas.microsoft.com/office/drawing/2014/main" val="164870659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357998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0205114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7664695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975456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3923018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67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74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2834454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3299788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128144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48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8323095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27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143761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9356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計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12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16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67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28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14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29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43</a:t>
                      </a:r>
                      <a:endParaRPr kumimoji="1" lang="ja-JP" altLang="en-US" sz="24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218</a:t>
                      </a:r>
                      <a:endParaRPr kumimoji="1" lang="ja-JP" altLang="en-US" sz="24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7471700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60A9EF-B738-F240-BB8C-9E2EB65A975F}"/>
              </a:ext>
            </a:extLst>
          </p:cNvPr>
          <p:cNvSpPr txBox="1"/>
          <p:nvPr/>
        </p:nvSpPr>
        <p:spPr>
          <a:xfrm>
            <a:off x="3752249" y="6331957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図１５−４　マトリクスの記入例（</a:t>
            </a:r>
            <a:r>
              <a:rPr kumimoji="1" lang="en-US" altLang="ja-JP" dirty="0"/>
              <a:t>p.222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7034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379A803-0D26-3342-94A2-59533249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20" y="121920"/>
            <a:ext cx="5341184" cy="6242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B90611-79D2-4842-ADC2-82EFDB91FD73}"/>
              </a:ext>
            </a:extLst>
          </p:cNvPr>
          <p:cNvSpPr txBox="1"/>
          <p:nvPr/>
        </p:nvSpPr>
        <p:spPr>
          <a:xfrm>
            <a:off x="2077913" y="6464284"/>
            <a:ext cx="803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</a:t>
            </a:r>
            <a:r>
              <a:rPr lang="ja-JP" altLang="en-US"/>
              <a:t>５　カード構造化法（藤岡</a:t>
            </a:r>
            <a:r>
              <a:rPr lang="en-US" altLang="ja-JP" dirty="0"/>
              <a:t> 1995</a:t>
            </a:r>
            <a:r>
              <a:rPr lang="ja-JP" altLang="en-US"/>
              <a:t>）を参考にした振り返り</a:t>
            </a:r>
            <a:r>
              <a:rPr kumimoji="1" lang="ja-JP" altLang="en-US"/>
              <a:t>（</a:t>
            </a:r>
            <a:r>
              <a:rPr kumimoji="1" lang="en-US" altLang="ja-JP" dirty="0"/>
              <a:t>p.224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3353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B142E4-7D4B-E841-B867-0E0B6BBCD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11"/>
          <a:stretch/>
        </p:blipFill>
        <p:spPr>
          <a:xfrm>
            <a:off x="495976" y="719328"/>
            <a:ext cx="11200047" cy="50474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E041E6-A04A-FE45-AB74-158CD03891DF}"/>
              </a:ext>
            </a:extLst>
          </p:cNvPr>
          <p:cNvSpPr txBox="1"/>
          <p:nvPr/>
        </p:nvSpPr>
        <p:spPr>
          <a:xfrm>
            <a:off x="3089848" y="6138672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図１５−６</a:t>
            </a:r>
            <a:r>
              <a:rPr lang="ja-JP" altLang="en-US"/>
              <a:t>　事後検討会で作成された成果</a:t>
            </a:r>
            <a:r>
              <a:rPr kumimoji="1" lang="ja-JP" altLang="en-US"/>
              <a:t>（</a:t>
            </a:r>
            <a:r>
              <a:rPr kumimoji="1" lang="en-US" altLang="ja-JP" dirty="0"/>
              <a:t>p.225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6142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374</Words>
  <Application>Microsoft Macintosh PowerPoint</Application>
  <PresentationFormat>ワイド画面</PresentationFormat>
  <Paragraphs>167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Ｐゴシック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忠 稲垣</dc:creator>
  <cp:lastModifiedBy>稲垣 忠</cp:lastModifiedBy>
  <cp:revision>3</cp:revision>
  <dcterms:created xsi:type="dcterms:W3CDTF">2019-04-07T10:35:44Z</dcterms:created>
  <dcterms:modified xsi:type="dcterms:W3CDTF">2023-08-02T15:16:02Z</dcterms:modified>
</cp:coreProperties>
</file>